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315" r:id="rId3"/>
    <p:sldId id="337" r:id="rId4"/>
    <p:sldId id="356" r:id="rId5"/>
    <p:sldId id="314" r:id="rId6"/>
    <p:sldId id="355" r:id="rId7"/>
    <p:sldId id="338" r:id="rId8"/>
    <p:sldId id="331" r:id="rId9"/>
    <p:sldId id="339" r:id="rId10"/>
    <p:sldId id="357" r:id="rId11"/>
    <p:sldId id="358" r:id="rId12"/>
    <p:sldId id="328" r:id="rId13"/>
    <p:sldId id="359" r:id="rId14"/>
    <p:sldId id="360" r:id="rId15"/>
    <p:sldId id="361" r:id="rId16"/>
    <p:sldId id="362" r:id="rId17"/>
    <p:sldId id="363" r:id="rId18"/>
    <p:sldId id="364" r:id="rId19"/>
    <p:sldId id="36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85" autoAdjust="0"/>
    <p:restoredTop sz="94660"/>
  </p:normalViewPr>
  <p:slideViewPr>
    <p:cSldViewPr snapToGrid="0">
      <p:cViewPr varScale="1">
        <p:scale>
          <a:sx n="72" d="100"/>
          <a:sy n="72" d="100"/>
        </p:scale>
        <p:origin x="67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0E1E98B5-6BC4-4576-A0F5-AD1DD6C7E405}" type="datetimeFigureOut">
              <a:rPr lang="en-US" smtClean="0"/>
              <a:t>8/12/2024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DABCFB-FD9A-4976-8271-F2C833FA5C2A}" type="slidenum">
              <a:rPr lang="en-US" smtClean="0"/>
              <a:t>‹Nº›</a:t>
            </a:fld>
            <a:endParaRPr lang="en-US"/>
          </a:p>
        </p:txBody>
      </p:sp>
    </p:spTree>
    <p:extLst>
      <p:ext uri="{BB962C8B-B14F-4D97-AF65-F5344CB8AC3E}">
        <p14:creationId xmlns:p14="http://schemas.microsoft.com/office/powerpoint/2010/main" val="2229142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0E1E98B5-6BC4-4576-A0F5-AD1DD6C7E405}" type="datetimeFigureOut">
              <a:rPr lang="en-US" smtClean="0"/>
              <a:t>8/12/2024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DABCFB-FD9A-4976-8271-F2C833FA5C2A}" type="slidenum">
              <a:rPr lang="en-US" smtClean="0"/>
              <a:t>‹Nº›</a:t>
            </a:fld>
            <a:endParaRPr lang="en-US"/>
          </a:p>
        </p:txBody>
      </p:sp>
    </p:spTree>
    <p:extLst>
      <p:ext uri="{BB962C8B-B14F-4D97-AF65-F5344CB8AC3E}">
        <p14:creationId xmlns:p14="http://schemas.microsoft.com/office/powerpoint/2010/main" val="1265989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0E1E98B5-6BC4-4576-A0F5-AD1DD6C7E405}" type="datetimeFigureOut">
              <a:rPr lang="en-US" smtClean="0"/>
              <a:t>8/12/2024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DABCFB-FD9A-4976-8271-F2C833FA5C2A}" type="slidenum">
              <a:rPr lang="en-US" smtClean="0"/>
              <a:t>‹Nº›</a:t>
            </a:fld>
            <a:endParaRPr lang="en-US"/>
          </a:p>
        </p:txBody>
      </p:sp>
    </p:spTree>
    <p:extLst>
      <p:ext uri="{BB962C8B-B14F-4D97-AF65-F5344CB8AC3E}">
        <p14:creationId xmlns:p14="http://schemas.microsoft.com/office/powerpoint/2010/main" val="1864369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0E1E98B5-6BC4-4576-A0F5-AD1DD6C7E405}" type="datetimeFigureOut">
              <a:rPr lang="en-US" smtClean="0"/>
              <a:t>8/12/2024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DABCFB-FD9A-4976-8271-F2C833FA5C2A}" type="slidenum">
              <a:rPr lang="en-US" smtClean="0"/>
              <a:t>‹Nº›</a:t>
            </a:fld>
            <a:endParaRPr lang="en-US"/>
          </a:p>
        </p:txBody>
      </p:sp>
    </p:spTree>
    <p:extLst>
      <p:ext uri="{BB962C8B-B14F-4D97-AF65-F5344CB8AC3E}">
        <p14:creationId xmlns:p14="http://schemas.microsoft.com/office/powerpoint/2010/main" val="972781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0E1E98B5-6BC4-4576-A0F5-AD1DD6C7E405}" type="datetimeFigureOut">
              <a:rPr lang="en-US" smtClean="0"/>
              <a:t>8/12/2024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DABCFB-FD9A-4976-8271-F2C833FA5C2A}" type="slidenum">
              <a:rPr lang="en-US" smtClean="0"/>
              <a:t>‹Nº›</a:t>
            </a:fld>
            <a:endParaRPr lang="en-US"/>
          </a:p>
        </p:txBody>
      </p:sp>
    </p:spTree>
    <p:extLst>
      <p:ext uri="{BB962C8B-B14F-4D97-AF65-F5344CB8AC3E}">
        <p14:creationId xmlns:p14="http://schemas.microsoft.com/office/powerpoint/2010/main" val="3252002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7" name="Date Placeholder 2"/>
          <p:cNvSpPr>
            <a:spLocks noGrp="1"/>
          </p:cNvSpPr>
          <p:nvPr>
            <p:ph type="dt" sz="half" idx="10"/>
          </p:nvPr>
        </p:nvSpPr>
        <p:spPr/>
        <p:txBody>
          <a:bodyPr/>
          <a:lstStyle/>
          <a:p>
            <a:fld id="{0E1E98B5-6BC4-4576-A0F5-AD1DD6C7E405}" type="datetimeFigureOut">
              <a:rPr lang="en-US" smtClean="0"/>
              <a:t>8/12/2024</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6FDABCFB-FD9A-4976-8271-F2C833FA5C2A}" type="slidenum">
              <a:rPr lang="en-US" smtClean="0"/>
              <a:t>‹Nº›</a:t>
            </a:fld>
            <a:endParaRPr lang="en-US"/>
          </a:p>
        </p:txBody>
      </p:sp>
    </p:spTree>
    <p:extLst>
      <p:ext uri="{BB962C8B-B14F-4D97-AF65-F5344CB8AC3E}">
        <p14:creationId xmlns:p14="http://schemas.microsoft.com/office/powerpoint/2010/main" val="2899891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0E1E98B5-6BC4-4576-A0F5-AD1DD6C7E405}" type="datetimeFigureOut">
              <a:rPr lang="en-US" smtClean="0"/>
              <a:t>8/12/2024</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6FDABCFB-FD9A-4976-8271-F2C833FA5C2A}" type="slidenum">
              <a:rPr lang="en-US" smtClean="0"/>
              <a:t>‹Nº›</a:t>
            </a:fld>
            <a:endParaRPr lang="en-US"/>
          </a:p>
        </p:txBody>
      </p:sp>
    </p:spTree>
    <p:extLst>
      <p:ext uri="{BB962C8B-B14F-4D97-AF65-F5344CB8AC3E}">
        <p14:creationId xmlns:p14="http://schemas.microsoft.com/office/powerpoint/2010/main" val="126747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7" name="Date Placeholder 4"/>
          <p:cNvSpPr>
            <a:spLocks noGrp="1"/>
          </p:cNvSpPr>
          <p:nvPr>
            <p:ph type="dt" sz="half" idx="10"/>
          </p:nvPr>
        </p:nvSpPr>
        <p:spPr/>
        <p:txBody>
          <a:bodyPr/>
          <a:lstStyle/>
          <a:p>
            <a:fld id="{0E1E98B5-6BC4-4576-A0F5-AD1DD6C7E405}" type="datetimeFigureOut">
              <a:rPr lang="en-US" smtClean="0"/>
              <a:t>8/12/2024</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6FDABCFB-FD9A-4976-8271-F2C833FA5C2A}" type="slidenum">
              <a:rPr lang="en-US" smtClean="0"/>
              <a:t>‹Nº›</a:t>
            </a:fld>
            <a:endParaRPr lang="en-US"/>
          </a:p>
        </p:txBody>
      </p:sp>
    </p:spTree>
    <p:extLst>
      <p:ext uri="{BB962C8B-B14F-4D97-AF65-F5344CB8AC3E}">
        <p14:creationId xmlns:p14="http://schemas.microsoft.com/office/powerpoint/2010/main" val="1403813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0E1E98B5-6BC4-4576-A0F5-AD1DD6C7E405}" type="datetimeFigureOut">
              <a:rPr lang="en-US" smtClean="0"/>
              <a:t>8/12/2024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DABCFB-FD9A-4976-8271-F2C833FA5C2A}" type="slidenum">
              <a:rPr lang="en-US" smtClean="0"/>
              <a:t>‹Nº›</a:t>
            </a:fld>
            <a:endParaRPr lang="en-US"/>
          </a:p>
        </p:txBody>
      </p:sp>
    </p:spTree>
    <p:extLst>
      <p:ext uri="{BB962C8B-B14F-4D97-AF65-F5344CB8AC3E}">
        <p14:creationId xmlns:p14="http://schemas.microsoft.com/office/powerpoint/2010/main" val="1743852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0E1E98B5-6BC4-4576-A0F5-AD1DD6C7E405}" type="datetimeFigureOut">
              <a:rPr lang="en-US" smtClean="0"/>
              <a:t>8/12/2024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DABCFB-FD9A-4976-8271-F2C833FA5C2A}" type="slidenum">
              <a:rPr lang="en-US" smtClean="0"/>
              <a:t>‹Nº›</a:t>
            </a:fld>
            <a:endParaRPr lang="en-US"/>
          </a:p>
        </p:txBody>
      </p:sp>
    </p:spTree>
    <p:extLst>
      <p:ext uri="{BB962C8B-B14F-4D97-AF65-F5344CB8AC3E}">
        <p14:creationId xmlns:p14="http://schemas.microsoft.com/office/powerpoint/2010/main" val="28254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0E1E98B5-6BC4-4576-A0F5-AD1DD6C7E405}" type="datetimeFigureOut">
              <a:rPr lang="en-US" smtClean="0"/>
              <a:t>8/12/2024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DABCFB-FD9A-4976-8271-F2C833FA5C2A}" type="slidenum">
              <a:rPr lang="en-US" smtClean="0"/>
              <a:t>‹Nº›</a:t>
            </a:fld>
            <a:endParaRPr lang="en-US"/>
          </a:p>
        </p:txBody>
      </p:sp>
    </p:spTree>
    <p:extLst>
      <p:ext uri="{BB962C8B-B14F-4D97-AF65-F5344CB8AC3E}">
        <p14:creationId xmlns:p14="http://schemas.microsoft.com/office/powerpoint/2010/main" val="1894773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es-ES" smtClean="0"/>
              <a:t>Haga clic para modificar el estilo de título del patrón</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0E1E98B5-6BC4-4576-A0F5-AD1DD6C7E405}" type="datetimeFigureOut">
              <a:rPr lang="en-US" smtClean="0"/>
              <a:t>8/12/2024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DABCFB-FD9A-4976-8271-F2C833FA5C2A}" type="slidenum">
              <a:rPr lang="en-US" smtClean="0"/>
              <a:t>‹Nº›</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extLst>
      <p:ext uri="{BB962C8B-B14F-4D97-AF65-F5344CB8AC3E}">
        <p14:creationId xmlns:p14="http://schemas.microsoft.com/office/powerpoint/2010/main" val="3787046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0E1E98B5-6BC4-4576-A0F5-AD1DD6C7E405}" type="datetimeFigureOut">
              <a:rPr lang="en-US" smtClean="0"/>
              <a:t>8/12/2024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DABCFB-FD9A-4976-8271-F2C833FA5C2A}" type="slidenum">
              <a:rPr lang="en-US" smtClean="0"/>
              <a:t>‹Nº›</a:t>
            </a:fld>
            <a:endParaRPr lang="en-US"/>
          </a:p>
        </p:txBody>
      </p:sp>
    </p:spTree>
    <p:extLst>
      <p:ext uri="{BB962C8B-B14F-4D97-AF65-F5344CB8AC3E}">
        <p14:creationId xmlns:p14="http://schemas.microsoft.com/office/powerpoint/2010/main" val="9213450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E1E98B5-6BC4-4576-A0F5-AD1DD6C7E405}" type="datetimeFigureOut">
              <a:rPr lang="en-US" smtClean="0"/>
              <a:t>8/12/2024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DABCFB-FD9A-4976-8271-F2C833FA5C2A}" type="slidenum">
              <a:rPr lang="en-US" smtClean="0"/>
              <a:t>‹Nº›</a:t>
            </a:fld>
            <a:endParaRPr lang="en-US"/>
          </a:p>
        </p:txBody>
      </p:sp>
    </p:spTree>
    <p:extLst>
      <p:ext uri="{BB962C8B-B14F-4D97-AF65-F5344CB8AC3E}">
        <p14:creationId xmlns:p14="http://schemas.microsoft.com/office/powerpoint/2010/main" val="3907576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E1E98B5-6BC4-4576-A0F5-AD1DD6C7E405}" type="datetimeFigureOut">
              <a:rPr lang="en-US" smtClean="0"/>
              <a:t>8/12/2024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DABCFB-FD9A-4976-8271-F2C833FA5C2A}" type="slidenum">
              <a:rPr lang="en-US" smtClean="0"/>
              <a:t>‹Nº›</a:t>
            </a:fld>
            <a:endParaRPr lang="en-US"/>
          </a:p>
        </p:txBody>
      </p:sp>
    </p:spTree>
    <p:extLst>
      <p:ext uri="{BB962C8B-B14F-4D97-AF65-F5344CB8AC3E}">
        <p14:creationId xmlns:p14="http://schemas.microsoft.com/office/powerpoint/2010/main" val="3108342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0E1E98B5-6BC4-4576-A0F5-AD1DD6C7E405}" type="datetimeFigureOut">
              <a:rPr lang="en-US" smtClean="0"/>
              <a:t>8/12/2024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DABCFB-FD9A-4976-8271-F2C833FA5C2A}" type="slidenum">
              <a:rPr lang="en-US" smtClean="0"/>
              <a:t>‹Nº›</a:t>
            </a:fld>
            <a:endParaRPr lang="en-US"/>
          </a:p>
        </p:txBody>
      </p:sp>
    </p:spTree>
    <p:extLst>
      <p:ext uri="{BB962C8B-B14F-4D97-AF65-F5344CB8AC3E}">
        <p14:creationId xmlns:p14="http://schemas.microsoft.com/office/powerpoint/2010/main" val="1735751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0E1E98B5-6BC4-4576-A0F5-AD1DD6C7E405}" type="datetimeFigureOut">
              <a:rPr lang="en-US" smtClean="0"/>
              <a:t>8/12/2024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DABCFB-FD9A-4976-8271-F2C833FA5C2A}" type="slidenum">
              <a:rPr lang="en-US" smtClean="0"/>
              <a:t>‹Nº›</a:t>
            </a:fld>
            <a:endParaRPr lang="en-US"/>
          </a:p>
        </p:txBody>
      </p:sp>
    </p:spTree>
    <p:extLst>
      <p:ext uri="{BB962C8B-B14F-4D97-AF65-F5344CB8AC3E}">
        <p14:creationId xmlns:p14="http://schemas.microsoft.com/office/powerpoint/2010/main" val="3728037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0E1E98B5-6BC4-4576-A0F5-AD1DD6C7E405}" type="datetimeFigureOut">
              <a:rPr lang="en-US" smtClean="0"/>
              <a:t>8/12/2024</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FDABCFB-FD9A-4976-8271-F2C833FA5C2A}" type="slidenum">
              <a:rPr lang="en-US" smtClean="0"/>
              <a:t>‹Nº›</a:t>
            </a:fld>
            <a:endParaRPr lang="en-US"/>
          </a:p>
        </p:txBody>
      </p:sp>
    </p:spTree>
    <p:extLst>
      <p:ext uri="{BB962C8B-B14F-4D97-AF65-F5344CB8AC3E}">
        <p14:creationId xmlns:p14="http://schemas.microsoft.com/office/powerpoint/2010/main" val="2625846850"/>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45767" y="258986"/>
            <a:ext cx="5590269" cy="559026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CuadroTexto 4"/>
          <p:cNvSpPr txBox="1"/>
          <p:nvPr/>
        </p:nvSpPr>
        <p:spPr>
          <a:xfrm>
            <a:off x="2360673" y="6077243"/>
            <a:ext cx="7160455" cy="369332"/>
          </a:xfrm>
          <a:prstGeom prst="rect">
            <a:avLst/>
          </a:prstGeom>
          <a:noFill/>
        </p:spPr>
        <p:txBody>
          <a:bodyPr wrap="square" rtlCol="0">
            <a:spAutoFit/>
          </a:bodyPr>
          <a:lstStyle/>
          <a:p>
            <a:pPr algn="ctr"/>
            <a:r>
              <a:rPr lang="es-ES" b="1" dirty="0" smtClean="0"/>
              <a:t>Relatoras:  María José Barriga y Carolina Sandoval</a:t>
            </a:r>
            <a:endParaRPr lang="en-US" b="1" dirty="0"/>
          </a:p>
        </p:txBody>
      </p:sp>
    </p:spTree>
    <p:extLst>
      <p:ext uri="{BB962C8B-B14F-4D97-AF65-F5344CB8AC3E}">
        <p14:creationId xmlns:p14="http://schemas.microsoft.com/office/powerpoint/2010/main" val="36521077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26772" y="2439374"/>
            <a:ext cx="9404723" cy="1682051"/>
          </a:xfrm>
        </p:spPr>
        <p:txBody>
          <a:bodyPr/>
          <a:lstStyle/>
          <a:p>
            <a:pPr algn="ctr"/>
            <a:r>
              <a:rPr lang="es-ES" sz="4000" dirty="0" smtClean="0"/>
              <a:t>TIPS PARA INTERPRETACIÓN </a:t>
            </a:r>
            <a:br>
              <a:rPr lang="es-ES" sz="4000" dirty="0" smtClean="0"/>
            </a:br>
            <a:r>
              <a:rPr lang="es-ES" sz="4000" dirty="0" smtClean="0"/>
              <a:t>CARTAS NATALES</a:t>
            </a:r>
            <a:endParaRPr lang="en-US" sz="4000" dirty="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99789" y="96717"/>
            <a:ext cx="1949640" cy="19496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3007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57940" y="1537253"/>
            <a:ext cx="9651033" cy="4094922"/>
          </a:xfrm>
        </p:spPr>
        <p:txBody>
          <a:bodyPr>
            <a:noAutofit/>
          </a:bodyPr>
          <a:lstStyle/>
          <a:p>
            <a:pPr marL="0" indent="0" algn="ctr">
              <a:buNone/>
            </a:pPr>
            <a:r>
              <a:rPr lang="es-ES" sz="3000" dirty="0" smtClean="0">
                <a:latin typeface="Arial" panose="020B0604020202020204" pitchFamily="34" charset="0"/>
                <a:cs typeface="Arial" panose="020B0604020202020204" pitchFamily="34" charset="0"/>
              </a:rPr>
              <a:t>LOS PLANETAS TRANSPERSONALES EN LA </a:t>
            </a:r>
          </a:p>
          <a:p>
            <a:pPr marL="0" indent="0" algn="ctr">
              <a:buNone/>
            </a:pPr>
            <a:r>
              <a:rPr lang="es-ES" sz="3000" dirty="0" smtClean="0">
                <a:latin typeface="Arial" panose="020B0604020202020204" pitchFamily="34" charset="0"/>
                <a:cs typeface="Arial" panose="020B0604020202020204" pitchFamily="34" charset="0"/>
              </a:rPr>
              <a:t>CARTA NATAL</a:t>
            </a:r>
          </a:p>
          <a:p>
            <a:pPr marL="0" indent="0" algn="just">
              <a:spcBef>
                <a:spcPts val="0"/>
              </a:spcBef>
              <a:buNone/>
            </a:pPr>
            <a:r>
              <a:rPr lang="es-ES" sz="2200" dirty="0" smtClean="0">
                <a:latin typeface="Arial" panose="020B0604020202020204" pitchFamily="34" charset="0"/>
                <a:cs typeface="Arial" panose="020B0604020202020204" pitchFamily="34" charset="0"/>
              </a:rPr>
              <a:t>Qué nos pasa cuando tenemos una gran cantidad de energía transpersonal en nuestra carta natal?, las energías transpersonales son </a:t>
            </a:r>
            <a:r>
              <a:rPr lang="es-ES" sz="2200" dirty="0" err="1" smtClean="0">
                <a:latin typeface="Arial" panose="020B0604020202020204" pitchFamily="34" charset="0"/>
                <a:cs typeface="Arial" panose="020B0604020202020204" pitchFamily="34" charset="0"/>
              </a:rPr>
              <a:t>inabsorbibles</a:t>
            </a:r>
            <a:r>
              <a:rPr lang="es-ES" sz="2200" dirty="0" smtClean="0">
                <a:latin typeface="Arial" panose="020B0604020202020204" pitchFamily="34" charset="0"/>
                <a:cs typeface="Arial" panose="020B0604020202020204" pitchFamily="34" charset="0"/>
              </a:rPr>
              <a:t> por la psicología humana, ya que es una carga muy </a:t>
            </a:r>
            <a:r>
              <a:rPr lang="es-ES" sz="2200" dirty="0" err="1" smtClean="0">
                <a:latin typeface="Arial" panose="020B0604020202020204" pitchFamily="34" charset="0"/>
                <a:cs typeface="Arial" panose="020B0604020202020204" pitchFamily="34" charset="0"/>
              </a:rPr>
              <a:t>desorganizante</a:t>
            </a:r>
            <a:r>
              <a:rPr lang="es-ES" sz="2200" dirty="0" smtClean="0">
                <a:latin typeface="Arial" panose="020B0604020202020204" pitchFamily="34" charset="0"/>
                <a:cs typeface="Arial" panose="020B0604020202020204" pitchFamily="34" charset="0"/>
              </a:rPr>
              <a:t>, </a:t>
            </a:r>
            <a:r>
              <a:rPr lang="es-ES" sz="2200" dirty="0" err="1" smtClean="0">
                <a:latin typeface="Arial" panose="020B0604020202020204" pitchFamily="34" charset="0"/>
                <a:cs typeface="Arial" panose="020B0604020202020204" pitchFamily="34" charset="0"/>
              </a:rPr>
              <a:t>desestructurante</a:t>
            </a:r>
            <a:r>
              <a:rPr lang="es-ES" sz="2200" dirty="0" smtClean="0">
                <a:latin typeface="Arial" panose="020B0604020202020204" pitchFamily="34" charset="0"/>
                <a:cs typeface="Arial" panose="020B0604020202020204" pitchFamily="34" charset="0"/>
              </a:rPr>
              <a:t>  y el psiquismo se divide, generando el efecto de polarización.</a:t>
            </a: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99789" y="56961"/>
            <a:ext cx="1949640" cy="19496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AutoShape 6" descr="Planetas personales: qué son, tipos, qué representan por sign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259159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878358" y="1031781"/>
            <a:ext cx="9339414" cy="4876798"/>
          </a:xfrm>
        </p:spPr>
        <p:txBody>
          <a:bodyPr>
            <a:noAutofit/>
          </a:bodyPr>
          <a:lstStyle/>
          <a:p>
            <a:pPr marL="0" indent="0">
              <a:spcBef>
                <a:spcPts val="0"/>
              </a:spcBef>
              <a:buNone/>
            </a:pPr>
            <a:r>
              <a:rPr lang="es-ES" sz="1800" b="1" dirty="0" smtClean="0">
                <a:latin typeface="Arial" panose="020B0604020202020204" pitchFamily="34" charset="0"/>
                <a:cs typeface="Arial" panose="020B0604020202020204" pitchFamily="34" charset="0"/>
              </a:rPr>
              <a:t>Urano</a:t>
            </a:r>
            <a:r>
              <a:rPr lang="es-ES" sz="1800" b="1" dirty="0">
                <a:latin typeface="Arial" panose="020B0604020202020204" pitchFamily="34" charset="0"/>
                <a:cs typeface="Arial" panose="020B0604020202020204" pitchFamily="34" charset="0"/>
              </a:rPr>
              <a:t>:</a:t>
            </a:r>
            <a:endParaRPr lang="es-ES" sz="1800" dirty="0">
              <a:latin typeface="Arial" panose="020B0604020202020204" pitchFamily="34" charset="0"/>
              <a:cs typeface="Arial" panose="020B0604020202020204" pitchFamily="34" charset="0"/>
            </a:endParaRPr>
          </a:p>
          <a:p>
            <a:pPr algn="just">
              <a:spcBef>
                <a:spcPts val="0"/>
              </a:spcBef>
            </a:pPr>
            <a:r>
              <a:rPr lang="es-ES" sz="1800" dirty="0">
                <a:latin typeface="Arial" panose="020B0604020202020204" pitchFamily="34" charset="0"/>
                <a:cs typeface="Arial" panose="020B0604020202020204" pitchFamily="34" charset="0"/>
              </a:rPr>
              <a:t>Representa el cambio radical, la innovación, la rebelión y la originalidad.</a:t>
            </a:r>
          </a:p>
          <a:p>
            <a:pPr algn="just">
              <a:spcBef>
                <a:spcPts val="0"/>
              </a:spcBef>
            </a:pPr>
            <a:r>
              <a:rPr lang="es-ES" sz="1800" dirty="0">
                <a:latin typeface="Arial" panose="020B0604020202020204" pitchFamily="34" charset="0"/>
                <a:cs typeface="Arial" panose="020B0604020202020204" pitchFamily="34" charset="0"/>
              </a:rPr>
              <a:t>Asociado con el progreso, la tecnología y las revoluciones.</a:t>
            </a:r>
          </a:p>
          <a:p>
            <a:pPr algn="just">
              <a:spcBef>
                <a:spcPts val="0"/>
              </a:spcBef>
            </a:pPr>
            <a:r>
              <a:rPr lang="es-ES" sz="1800" dirty="0">
                <a:latin typeface="Arial" panose="020B0604020202020204" pitchFamily="34" charset="0"/>
                <a:cs typeface="Arial" panose="020B0604020202020204" pitchFamily="34" charset="0"/>
              </a:rPr>
              <a:t>Influencia en la liberación de restricciones y la búsqueda de la verdad</a:t>
            </a:r>
            <a:r>
              <a:rPr lang="es-ES" sz="1800" dirty="0" smtClean="0">
                <a:latin typeface="Arial" panose="020B0604020202020204" pitchFamily="34" charset="0"/>
                <a:cs typeface="Arial" panose="020B0604020202020204" pitchFamily="34" charset="0"/>
              </a:rPr>
              <a:t>.</a:t>
            </a:r>
          </a:p>
          <a:p>
            <a:pPr marL="0" indent="0" algn="just">
              <a:spcBef>
                <a:spcPts val="0"/>
              </a:spcBef>
              <a:buNone/>
            </a:pPr>
            <a:endParaRPr lang="es-ES" sz="1800" dirty="0">
              <a:latin typeface="Arial" panose="020B0604020202020204" pitchFamily="34" charset="0"/>
              <a:cs typeface="Arial" panose="020B0604020202020204" pitchFamily="34" charset="0"/>
            </a:endParaRPr>
          </a:p>
          <a:p>
            <a:pPr marL="0" indent="0" algn="just">
              <a:spcBef>
                <a:spcPts val="0"/>
              </a:spcBef>
              <a:buNone/>
            </a:pPr>
            <a:r>
              <a:rPr lang="es-ES" sz="1800" b="1" dirty="0">
                <a:latin typeface="Arial" panose="020B0604020202020204" pitchFamily="34" charset="0"/>
                <a:cs typeface="Arial" panose="020B0604020202020204" pitchFamily="34" charset="0"/>
              </a:rPr>
              <a:t>Neptuno:</a:t>
            </a:r>
            <a:endParaRPr lang="es-ES" sz="1800" dirty="0">
              <a:latin typeface="Arial" panose="020B0604020202020204" pitchFamily="34" charset="0"/>
              <a:cs typeface="Arial" panose="020B0604020202020204" pitchFamily="34" charset="0"/>
            </a:endParaRPr>
          </a:p>
          <a:p>
            <a:pPr algn="just">
              <a:spcBef>
                <a:spcPts val="0"/>
              </a:spcBef>
            </a:pPr>
            <a:r>
              <a:rPr lang="es-ES" sz="1800" dirty="0">
                <a:latin typeface="Arial" panose="020B0604020202020204" pitchFamily="34" charset="0"/>
                <a:cs typeface="Arial" panose="020B0604020202020204" pitchFamily="34" charset="0"/>
              </a:rPr>
              <a:t>Asociado con la espiritualidad, la intuición, los sueños y las ilusiones.</a:t>
            </a:r>
          </a:p>
          <a:p>
            <a:pPr algn="just">
              <a:spcBef>
                <a:spcPts val="0"/>
              </a:spcBef>
            </a:pPr>
            <a:r>
              <a:rPr lang="es-ES" sz="1800" dirty="0">
                <a:latin typeface="Arial" panose="020B0604020202020204" pitchFamily="34" charset="0"/>
                <a:cs typeface="Arial" panose="020B0604020202020204" pitchFamily="34" charset="0"/>
              </a:rPr>
              <a:t>Representa la disolución de límites y el deseo de unirse con algo mayor.</a:t>
            </a:r>
          </a:p>
          <a:p>
            <a:pPr algn="just">
              <a:spcBef>
                <a:spcPts val="0"/>
              </a:spcBef>
            </a:pPr>
            <a:r>
              <a:rPr lang="es-ES" sz="1800" dirty="0">
                <a:latin typeface="Arial" panose="020B0604020202020204" pitchFamily="34" charset="0"/>
                <a:cs typeface="Arial" panose="020B0604020202020204" pitchFamily="34" charset="0"/>
              </a:rPr>
              <a:t>Influencia en la creatividad, la compasión y las experiencias místicas</a:t>
            </a:r>
            <a:r>
              <a:rPr lang="es-ES" sz="1800" dirty="0" smtClean="0">
                <a:latin typeface="Arial" panose="020B0604020202020204" pitchFamily="34" charset="0"/>
                <a:cs typeface="Arial" panose="020B0604020202020204" pitchFamily="34" charset="0"/>
              </a:rPr>
              <a:t>.</a:t>
            </a:r>
          </a:p>
          <a:p>
            <a:pPr marL="0" indent="0" algn="just">
              <a:spcBef>
                <a:spcPts val="0"/>
              </a:spcBef>
              <a:buNone/>
            </a:pPr>
            <a:endParaRPr lang="es-ES" sz="1800" dirty="0">
              <a:latin typeface="Arial" panose="020B0604020202020204" pitchFamily="34" charset="0"/>
              <a:cs typeface="Arial" panose="020B0604020202020204" pitchFamily="34" charset="0"/>
            </a:endParaRPr>
          </a:p>
          <a:p>
            <a:pPr marL="0" indent="0" algn="just">
              <a:spcBef>
                <a:spcPts val="0"/>
              </a:spcBef>
              <a:buNone/>
            </a:pPr>
            <a:r>
              <a:rPr lang="es-ES" sz="1800" b="1" dirty="0">
                <a:latin typeface="Arial" panose="020B0604020202020204" pitchFamily="34" charset="0"/>
                <a:cs typeface="Arial" panose="020B0604020202020204" pitchFamily="34" charset="0"/>
              </a:rPr>
              <a:t>Plutón:</a:t>
            </a:r>
            <a:endParaRPr lang="es-ES" sz="1800" dirty="0">
              <a:latin typeface="Arial" panose="020B0604020202020204" pitchFamily="34" charset="0"/>
              <a:cs typeface="Arial" panose="020B0604020202020204" pitchFamily="34" charset="0"/>
            </a:endParaRPr>
          </a:p>
          <a:p>
            <a:pPr algn="just">
              <a:spcBef>
                <a:spcPts val="0"/>
              </a:spcBef>
            </a:pPr>
            <a:r>
              <a:rPr lang="es-ES" sz="1800" dirty="0">
                <a:latin typeface="Arial" panose="020B0604020202020204" pitchFamily="34" charset="0"/>
                <a:cs typeface="Arial" panose="020B0604020202020204" pitchFamily="34" charset="0"/>
              </a:rPr>
              <a:t>Representa la transformación profunda, el poder, la regeneración y la destrucción.</a:t>
            </a:r>
          </a:p>
          <a:p>
            <a:pPr algn="just">
              <a:spcBef>
                <a:spcPts val="0"/>
              </a:spcBef>
            </a:pPr>
            <a:r>
              <a:rPr lang="es-ES" sz="1800" dirty="0">
                <a:latin typeface="Arial" panose="020B0604020202020204" pitchFamily="34" charset="0"/>
                <a:cs typeface="Arial" panose="020B0604020202020204" pitchFamily="34" charset="0"/>
              </a:rPr>
              <a:t>Asociado con las fuerzas subconscientes y las dinámicas de poder y control.</a:t>
            </a:r>
          </a:p>
          <a:p>
            <a:pPr algn="just">
              <a:spcBef>
                <a:spcPts val="0"/>
              </a:spcBef>
            </a:pPr>
            <a:r>
              <a:rPr lang="es-ES" sz="1800" dirty="0">
                <a:latin typeface="Arial" panose="020B0604020202020204" pitchFamily="34" charset="0"/>
                <a:cs typeface="Arial" panose="020B0604020202020204" pitchFamily="34" charset="0"/>
              </a:rPr>
              <a:t>Influencia en los procesos de muerte y renacimiento, tanto a nivel personal como colectivo.</a:t>
            </a:r>
          </a:p>
          <a:p>
            <a:pPr marL="0" indent="0" algn="just">
              <a:lnSpc>
                <a:spcPct val="170000"/>
              </a:lnSpc>
              <a:buNone/>
            </a:pPr>
            <a:endParaRPr lang="es-ES" dirty="0" smtClean="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99789" y="56961"/>
            <a:ext cx="1949640" cy="19496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AutoShape 6" descr="Planetas personales: qué son, tipos, qué representan por sign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 name="Imagen 1"/>
          <p:cNvPicPr>
            <a:picLocks noChangeAspect="1"/>
          </p:cNvPicPr>
          <p:nvPr/>
        </p:nvPicPr>
        <p:blipFill rotWithShape="1">
          <a:blip r:embed="rId3"/>
          <a:srcRect l="37960" t="46651" r="38934" b="14029"/>
          <a:stretch/>
        </p:blipFill>
        <p:spPr>
          <a:xfrm>
            <a:off x="278296" y="1031781"/>
            <a:ext cx="1368148" cy="1205948"/>
          </a:xfrm>
          <a:prstGeom prst="rect">
            <a:avLst/>
          </a:prstGeom>
        </p:spPr>
      </p:pic>
      <p:pic>
        <p:nvPicPr>
          <p:cNvPr id="6" name="Imagen 5"/>
          <p:cNvPicPr>
            <a:picLocks noChangeAspect="1"/>
          </p:cNvPicPr>
          <p:nvPr/>
        </p:nvPicPr>
        <p:blipFill rotWithShape="1">
          <a:blip r:embed="rId3"/>
          <a:srcRect l="59100" t="49676" r="17682" b="13165"/>
          <a:stretch/>
        </p:blipFill>
        <p:spPr>
          <a:xfrm>
            <a:off x="334479" y="2436510"/>
            <a:ext cx="1311965" cy="1139687"/>
          </a:xfrm>
          <a:prstGeom prst="rect">
            <a:avLst/>
          </a:prstGeom>
        </p:spPr>
      </p:pic>
      <p:pic>
        <p:nvPicPr>
          <p:cNvPr id="8" name="Imagen 7"/>
          <p:cNvPicPr>
            <a:picLocks noChangeAspect="1"/>
          </p:cNvPicPr>
          <p:nvPr/>
        </p:nvPicPr>
        <p:blipFill rotWithShape="1">
          <a:blip r:embed="rId3"/>
          <a:srcRect l="79427" t="46219" b="14029"/>
          <a:stretch/>
        </p:blipFill>
        <p:spPr>
          <a:xfrm>
            <a:off x="398151" y="3827986"/>
            <a:ext cx="1248293" cy="1219200"/>
          </a:xfrm>
          <a:prstGeom prst="rect">
            <a:avLst/>
          </a:prstGeom>
        </p:spPr>
      </p:pic>
    </p:spTree>
    <p:extLst>
      <p:ext uri="{BB962C8B-B14F-4D97-AF65-F5344CB8AC3E}">
        <p14:creationId xmlns:p14="http://schemas.microsoft.com/office/powerpoint/2010/main" val="1609391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99789" y="120756"/>
            <a:ext cx="1949640" cy="19496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Título 1"/>
          <p:cNvSpPr>
            <a:spLocks noGrp="1"/>
          </p:cNvSpPr>
          <p:nvPr>
            <p:ph type="title"/>
          </p:nvPr>
        </p:nvSpPr>
        <p:spPr>
          <a:xfrm>
            <a:off x="990668" y="686787"/>
            <a:ext cx="9404723" cy="817578"/>
          </a:xfrm>
        </p:spPr>
        <p:txBody>
          <a:bodyPr/>
          <a:lstStyle/>
          <a:p>
            <a:pPr algn="ctr"/>
            <a:r>
              <a:rPr lang="es-ES" sz="4000" dirty="0" smtClean="0"/>
              <a:t>EN CASA XII</a:t>
            </a:r>
            <a:endParaRPr lang="en-US" sz="4000" dirty="0"/>
          </a:p>
        </p:txBody>
      </p:sp>
      <p:sp>
        <p:nvSpPr>
          <p:cNvPr id="2" name="CuadroTexto 1"/>
          <p:cNvSpPr txBox="1"/>
          <p:nvPr/>
        </p:nvSpPr>
        <p:spPr>
          <a:xfrm>
            <a:off x="685094" y="2070396"/>
            <a:ext cx="10015870" cy="2831544"/>
          </a:xfrm>
          <a:prstGeom prst="rect">
            <a:avLst/>
          </a:prstGeom>
          <a:noFill/>
        </p:spPr>
        <p:txBody>
          <a:bodyPr wrap="square" rtlCol="0">
            <a:spAutoFit/>
          </a:bodyPr>
          <a:lstStyle/>
          <a:p>
            <a:pPr marL="285750" indent="-285750" algn="just">
              <a:buFont typeface="Wingdings" panose="05000000000000000000" pitchFamily="2" charset="2"/>
              <a:buChar char="§"/>
            </a:pPr>
            <a:r>
              <a:rPr lang="es-ES" sz="20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CUANDO UN TRANSPERSONAL ESTÁ EN ESTA CASA, LA PERSONA ES </a:t>
            </a:r>
            <a:r>
              <a:rPr lang="es-ES"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s-ES" sz="20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TRAVESADA POR ESTA ENERGÍA, ESA ENERGÍA SE MANIFIESTA MEDIANTE EL INDIVIDUO POR LO QUE ES MÁS DIFICIL IDENTIFICARSE CON ESO.  TAMBIEN ES UN INDICADOR QUE DE ESA ENERGÍA FUE INCOMPRENDIDA Y NO ASIMILADA EN LAS GENERACIONES ANTERIORES DEL INDIVIDUO,  POR TANTO,  TRAE EXCESO DE ESA CARGA YKK</a:t>
            </a:r>
          </a:p>
          <a:p>
            <a:pPr marL="285750" indent="-285750" algn="just">
              <a:buFont typeface="Wingdings" panose="05000000000000000000" pitchFamily="2" charset="2"/>
              <a:buChar char="§"/>
            </a:pPr>
            <a:r>
              <a:rPr lang="es-ES" sz="20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ES INCOMPRENSIBLE PARA LA CONCIENCA Y ESO GENERA UN DESTINO DE TRABAJO DE CONEXIÓN CON ESA ENERGÍA PARA COMPRENDERLA.</a:t>
            </a:r>
          </a:p>
          <a:p>
            <a:pPr marL="285750" indent="-285750">
              <a:buFont typeface="Wingdings" panose="05000000000000000000" pitchFamily="2" charset="2"/>
              <a:buChar char="§"/>
            </a:pPr>
            <a:endParaRPr lang="es-ES"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339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99789" y="56961"/>
            <a:ext cx="1949640" cy="19496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Marcador de contenido 2"/>
          <p:cNvSpPr txBox="1">
            <a:spLocks/>
          </p:cNvSpPr>
          <p:nvPr/>
        </p:nvSpPr>
        <p:spPr>
          <a:xfrm>
            <a:off x="1554096" y="1031781"/>
            <a:ext cx="9220513" cy="408355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a:lstStyle>
          <a:p>
            <a:pPr marL="0" indent="0" algn="just">
              <a:buNone/>
            </a:pPr>
            <a:r>
              <a:rPr lang="es-ES" dirty="0" smtClean="0">
                <a:latin typeface="Arial" panose="020B0604020202020204" pitchFamily="34" charset="0"/>
                <a:cs typeface="Arial" panose="020B0604020202020204" pitchFamily="34" charset="0"/>
              </a:rPr>
              <a:t>PLUTONIANOS (Plutón en):</a:t>
            </a:r>
            <a:endParaRPr lang="es-ES" dirty="0">
              <a:latin typeface="Arial" panose="020B0604020202020204" pitchFamily="34" charset="0"/>
              <a:cs typeface="Arial" panose="020B0604020202020204" pitchFamily="34" charset="0"/>
            </a:endParaRPr>
          </a:p>
          <a:p>
            <a:pPr algn="just"/>
            <a:r>
              <a:rPr lang="es-ES" dirty="0" smtClean="0">
                <a:latin typeface="Arial" panose="020B0604020202020204" pitchFamily="34" charset="0"/>
                <a:cs typeface="Arial" panose="020B0604020202020204" pitchFamily="34" charset="0"/>
              </a:rPr>
              <a:t>Casa I</a:t>
            </a:r>
          </a:p>
          <a:p>
            <a:pPr algn="just"/>
            <a:r>
              <a:rPr lang="es-ES" dirty="0" smtClean="0">
                <a:latin typeface="Arial" panose="020B0604020202020204" pitchFamily="34" charset="0"/>
                <a:cs typeface="Arial" panose="020B0604020202020204" pitchFamily="34" charset="0"/>
              </a:rPr>
              <a:t>Ascendente</a:t>
            </a:r>
          </a:p>
          <a:p>
            <a:pPr algn="just"/>
            <a:r>
              <a:rPr lang="es-ES" dirty="0" smtClean="0">
                <a:latin typeface="Arial" panose="020B0604020202020204" pitchFamily="34" charset="0"/>
                <a:cs typeface="Arial" panose="020B0604020202020204" pitchFamily="34" charset="0"/>
              </a:rPr>
              <a:t>En la casa X (medio  cielo)</a:t>
            </a:r>
          </a:p>
          <a:p>
            <a:pPr algn="just"/>
            <a:r>
              <a:rPr lang="es-ES" dirty="0" smtClean="0">
                <a:latin typeface="Arial" panose="020B0604020202020204" pitchFamily="34" charset="0"/>
                <a:cs typeface="Arial" panose="020B0604020202020204" pitchFamily="34" charset="0"/>
              </a:rPr>
              <a:t>En aspecto duro con el sol</a:t>
            </a:r>
          </a:p>
          <a:p>
            <a:pPr marL="0" indent="0" algn="just">
              <a:buNone/>
            </a:pPr>
            <a:r>
              <a:rPr lang="es-ES" dirty="0" smtClean="0">
                <a:latin typeface="Arial" panose="020B0604020202020204" pitchFamily="34" charset="0"/>
                <a:cs typeface="Arial" panose="020B0604020202020204" pitchFamily="34" charset="0"/>
              </a:rPr>
              <a:t>(conjunción, cuadratura, oposición)</a:t>
            </a:r>
          </a:p>
          <a:p>
            <a:pPr algn="just"/>
            <a:r>
              <a:rPr lang="es-ES" dirty="0" smtClean="0">
                <a:latin typeface="Arial" panose="020B0604020202020204" pitchFamily="34" charset="0"/>
                <a:cs typeface="Arial" panose="020B0604020202020204" pitchFamily="34" charset="0"/>
              </a:rPr>
              <a:t>Casa XII</a:t>
            </a:r>
          </a:p>
          <a:p>
            <a:pPr algn="just"/>
            <a:r>
              <a:rPr lang="es-ES" dirty="0" smtClean="0">
                <a:latin typeface="Arial" panose="020B0604020202020204" pitchFamily="34" charset="0"/>
                <a:cs typeface="Arial" panose="020B0604020202020204" pitchFamily="34" charset="0"/>
              </a:rPr>
              <a:t>Al estar cerca del descendente, casa VII</a:t>
            </a:r>
          </a:p>
          <a:p>
            <a:pPr algn="just"/>
            <a:r>
              <a:rPr lang="es-ES" dirty="0" smtClean="0">
                <a:latin typeface="Arial" panose="020B0604020202020204" pitchFamily="34" charset="0"/>
                <a:cs typeface="Arial" panose="020B0604020202020204" pitchFamily="34" charset="0"/>
              </a:rPr>
              <a:t>Al estar cerca del </a:t>
            </a:r>
            <a:r>
              <a:rPr lang="es-ES" dirty="0" err="1" smtClean="0">
                <a:latin typeface="Arial" panose="020B0604020202020204" pitchFamily="34" charset="0"/>
                <a:cs typeface="Arial" panose="020B0604020202020204" pitchFamily="34" charset="0"/>
              </a:rPr>
              <a:t>incielo</a:t>
            </a:r>
            <a:r>
              <a:rPr lang="es-ES" dirty="0" smtClean="0">
                <a:latin typeface="Arial" panose="020B0604020202020204" pitchFamily="34" charset="0"/>
                <a:cs typeface="Arial" panose="020B0604020202020204" pitchFamily="34" charset="0"/>
              </a:rPr>
              <a:t>, casa IV</a:t>
            </a:r>
          </a:p>
        </p:txBody>
      </p:sp>
    </p:spTree>
    <p:extLst>
      <p:ext uri="{BB962C8B-B14F-4D97-AF65-F5344CB8AC3E}">
        <p14:creationId xmlns:p14="http://schemas.microsoft.com/office/powerpoint/2010/main" val="115787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57063" y="1337853"/>
            <a:ext cx="8970448" cy="4585868"/>
          </a:xfrm>
        </p:spPr>
        <p:txBody>
          <a:bodyPr>
            <a:normAutofit lnSpcReduction="10000"/>
          </a:bodyPr>
          <a:lstStyle/>
          <a:p>
            <a:pPr algn="just"/>
            <a:r>
              <a:rPr lang="es-ES" dirty="0" smtClean="0">
                <a:latin typeface="Arial" panose="020B0604020202020204" pitchFamily="34" charset="0"/>
                <a:cs typeface="Arial" panose="020B0604020202020204" pitchFamily="34" charset="0"/>
              </a:rPr>
              <a:t>Nacer con Plutón en los puntos mencionados es nacer con energía de poder, potencia, intensidad y a veces con un registro desde nuestra sensibilidad de una energía destructiva, omnipotente, de la cual nuestro pequeño cuerpo al nacer no tiene la posibilidad e absorber y asimilar psicológicamente.</a:t>
            </a:r>
          </a:p>
          <a:p>
            <a:pPr algn="just"/>
            <a:r>
              <a:rPr lang="es-ES" dirty="0" smtClean="0">
                <a:latin typeface="Arial" panose="020B0604020202020204" pitchFamily="34" charset="0"/>
                <a:cs typeface="Arial" panose="020B0604020202020204" pitchFamily="34" charset="0"/>
              </a:rPr>
              <a:t>Dos Polos; potencia e impotencia, no registra limites, o no registra vulnerabilidad.</a:t>
            </a:r>
          </a:p>
          <a:p>
            <a:pPr algn="just"/>
            <a:r>
              <a:rPr lang="es-ES" dirty="0" smtClean="0">
                <a:latin typeface="Arial" panose="020B0604020202020204" pitchFamily="34" charset="0"/>
                <a:cs typeface="Arial" panose="020B0604020202020204" pitchFamily="34" charset="0"/>
              </a:rPr>
              <a:t>Estas personas tienen mucha tensión en su cuerpo, no pueden relajarse.</a:t>
            </a:r>
          </a:p>
          <a:p>
            <a:pPr algn="just"/>
            <a:r>
              <a:rPr lang="es-ES" dirty="0" smtClean="0">
                <a:latin typeface="Arial" panose="020B0604020202020204" pitchFamily="34" charset="0"/>
                <a:cs typeface="Arial" panose="020B0604020202020204" pitchFamily="34" charset="0"/>
              </a:rPr>
              <a:t>Como nos asusta nos quedamos apocados y proyectamos un polo de esta energía afuera y me identifico con el polo de la energía impotente.</a:t>
            </a:r>
          </a:p>
          <a:p>
            <a:pPr algn="just"/>
            <a:r>
              <a:rPr lang="es-ES" dirty="0" smtClean="0">
                <a:latin typeface="Arial" panose="020B0604020202020204" pitchFamily="34" charset="0"/>
                <a:cs typeface="Arial" panose="020B0604020202020204" pitchFamily="34" charset="0"/>
              </a:rPr>
              <a:t>Plutón como estructura psíquica divide en mundo entre los que pueden y los que no pueden</a:t>
            </a:r>
          </a:p>
          <a:p>
            <a:pPr algn="just"/>
            <a:r>
              <a:rPr lang="es-ES" dirty="0" smtClean="0">
                <a:latin typeface="Arial" panose="020B0604020202020204" pitchFamily="34" charset="0"/>
                <a:cs typeface="Arial" panose="020B0604020202020204" pitchFamily="34" charset="0"/>
              </a:rPr>
              <a:t>Se deben integrar ambos polos para conectar con la realidad.</a:t>
            </a:r>
            <a:endParaRPr lang="en-US"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99789" y="96717"/>
            <a:ext cx="1949640" cy="19496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134547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99789" y="120756"/>
            <a:ext cx="1949640" cy="19496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Marcador de contenido 2"/>
          <p:cNvSpPr txBox="1">
            <a:spLocks/>
          </p:cNvSpPr>
          <p:nvPr/>
        </p:nvSpPr>
        <p:spPr>
          <a:xfrm>
            <a:off x="1775793" y="1338470"/>
            <a:ext cx="9864322" cy="432020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a:lstStyle>
          <a:p>
            <a:pPr marL="0" indent="0" algn="just">
              <a:buNone/>
            </a:pPr>
            <a:r>
              <a:rPr lang="es-ES" dirty="0" smtClean="0">
                <a:latin typeface="Arial" panose="020B0604020202020204" pitchFamily="34" charset="0"/>
                <a:cs typeface="Arial" panose="020B0604020202020204" pitchFamily="34" charset="0"/>
              </a:rPr>
              <a:t>URANIANOS (Urano  en):</a:t>
            </a:r>
            <a:endParaRPr lang="es-ES" dirty="0">
              <a:latin typeface="Arial" panose="020B0604020202020204" pitchFamily="34" charset="0"/>
              <a:cs typeface="Arial" panose="020B0604020202020204" pitchFamily="34" charset="0"/>
            </a:endParaRPr>
          </a:p>
          <a:p>
            <a:pPr algn="just"/>
            <a:r>
              <a:rPr lang="es-ES" dirty="0" smtClean="0">
                <a:latin typeface="Arial" panose="020B0604020202020204" pitchFamily="34" charset="0"/>
                <a:cs typeface="Arial" panose="020B0604020202020204" pitchFamily="34" charset="0"/>
              </a:rPr>
              <a:t>Casa I</a:t>
            </a:r>
          </a:p>
          <a:p>
            <a:pPr algn="just"/>
            <a:r>
              <a:rPr lang="es-ES" dirty="0" smtClean="0">
                <a:latin typeface="Arial" panose="020B0604020202020204" pitchFamily="34" charset="0"/>
                <a:cs typeface="Arial" panose="020B0604020202020204" pitchFamily="34" charset="0"/>
              </a:rPr>
              <a:t>Ascendente</a:t>
            </a:r>
          </a:p>
          <a:p>
            <a:pPr algn="just"/>
            <a:r>
              <a:rPr lang="es-ES" dirty="0" smtClean="0">
                <a:latin typeface="Arial" panose="020B0604020202020204" pitchFamily="34" charset="0"/>
                <a:cs typeface="Arial" panose="020B0604020202020204" pitchFamily="34" charset="0"/>
              </a:rPr>
              <a:t>En la casa X (medio  cielo </a:t>
            </a:r>
            <a:r>
              <a:rPr lang="es-ES" dirty="0">
                <a:latin typeface="Arial" panose="020B0604020202020204" pitchFamily="34" charset="0"/>
                <a:cs typeface="Arial" panose="020B0604020202020204" pitchFamily="34" charset="0"/>
              </a:rPr>
              <a:t>, en la sociedad, área profesional)</a:t>
            </a:r>
            <a:r>
              <a:rPr lang="es-ES" dirty="0" smtClean="0">
                <a:latin typeface="Arial" panose="020B0604020202020204" pitchFamily="34" charset="0"/>
                <a:cs typeface="Arial" panose="020B0604020202020204" pitchFamily="34" charset="0"/>
              </a:rPr>
              <a:t>)</a:t>
            </a:r>
          </a:p>
          <a:p>
            <a:pPr algn="just"/>
            <a:r>
              <a:rPr lang="es-ES" dirty="0" smtClean="0">
                <a:latin typeface="Arial" panose="020B0604020202020204" pitchFamily="34" charset="0"/>
                <a:cs typeface="Arial" panose="020B0604020202020204" pitchFamily="34" charset="0"/>
              </a:rPr>
              <a:t>En aspecto duro con el sol</a:t>
            </a:r>
          </a:p>
          <a:p>
            <a:pPr algn="just"/>
            <a:r>
              <a:rPr lang="es-ES" dirty="0" smtClean="0">
                <a:latin typeface="Arial" panose="020B0604020202020204" pitchFamily="34" charset="0"/>
                <a:cs typeface="Arial" panose="020B0604020202020204" pitchFamily="34" charset="0"/>
              </a:rPr>
              <a:t>(conjunción, cuadratura, oposición)</a:t>
            </a:r>
          </a:p>
          <a:p>
            <a:pPr algn="just"/>
            <a:r>
              <a:rPr lang="es-ES" dirty="0" smtClean="0">
                <a:latin typeface="Arial" panose="020B0604020202020204" pitchFamily="34" charset="0"/>
                <a:cs typeface="Arial" panose="020B0604020202020204" pitchFamily="34" charset="0"/>
              </a:rPr>
              <a:t>Casa XII</a:t>
            </a:r>
          </a:p>
          <a:p>
            <a:pPr algn="just"/>
            <a:r>
              <a:rPr lang="es-ES" dirty="0" smtClean="0">
                <a:latin typeface="Arial" panose="020B0604020202020204" pitchFamily="34" charset="0"/>
                <a:cs typeface="Arial" panose="020B0604020202020204" pitchFamily="34" charset="0"/>
              </a:rPr>
              <a:t>Al estar cerca del descendente, casa VII</a:t>
            </a:r>
          </a:p>
          <a:p>
            <a:pPr algn="just"/>
            <a:r>
              <a:rPr lang="es-ES" dirty="0" smtClean="0">
                <a:latin typeface="Arial" panose="020B0604020202020204" pitchFamily="34" charset="0"/>
                <a:cs typeface="Arial" panose="020B0604020202020204" pitchFamily="34" charset="0"/>
              </a:rPr>
              <a:t>Al estar cerca del </a:t>
            </a:r>
            <a:r>
              <a:rPr lang="es-ES" dirty="0" err="1" smtClean="0">
                <a:latin typeface="Arial" panose="020B0604020202020204" pitchFamily="34" charset="0"/>
                <a:cs typeface="Arial" panose="020B0604020202020204" pitchFamily="34" charset="0"/>
              </a:rPr>
              <a:t>incielo</a:t>
            </a:r>
            <a:r>
              <a:rPr lang="es-ES" dirty="0" smtClean="0">
                <a:latin typeface="Arial" panose="020B0604020202020204" pitchFamily="34" charset="0"/>
                <a:cs typeface="Arial" panose="020B0604020202020204" pitchFamily="34" charset="0"/>
              </a:rPr>
              <a:t>, casa IV</a:t>
            </a:r>
          </a:p>
        </p:txBody>
      </p:sp>
    </p:spTree>
    <p:extLst>
      <p:ext uri="{BB962C8B-B14F-4D97-AF65-F5344CB8AC3E}">
        <p14:creationId xmlns:p14="http://schemas.microsoft.com/office/powerpoint/2010/main" val="848915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85941" y="120756"/>
            <a:ext cx="1363487" cy="136348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ítulo 2"/>
          <p:cNvSpPr>
            <a:spLocks noGrp="1"/>
          </p:cNvSpPr>
          <p:nvPr>
            <p:ph type="title"/>
          </p:nvPr>
        </p:nvSpPr>
        <p:spPr>
          <a:xfrm>
            <a:off x="513591" y="956300"/>
            <a:ext cx="10220670" cy="5471003"/>
          </a:xfrm>
        </p:spPr>
        <p:txBody>
          <a:bodyPr/>
          <a:lstStyle/>
          <a:p>
            <a:r>
              <a:rPr lang="es-ES" sz="1900" dirty="0" smtClean="0">
                <a:latin typeface="Arial" panose="020B0604020202020204" pitchFamily="34" charset="0"/>
                <a:cs typeface="Arial" panose="020B0604020202020204" pitchFamily="34" charset="0"/>
              </a:rPr>
              <a:t>Nacer con Urano en los puntos antes mencionados da una sensación de </a:t>
            </a:r>
            <a:br>
              <a:rPr lang="es-ES" sz="1900" dirty="0" smtClean="0">
                <a:latin typeface="Arial" panose="020B0604020202020204" pitchFamily="34" charset="0"/>
                <a:cs typeface="Arial" panose="020B0604020202020204" pitchFamily="34" charset="0"/>
              </a:rPr>
            </a:br>
            <a:r>
              <a:rPr lang="es-ES" sz="1900" dirty="0" smtClean="0">
                <a:latin typeface="Arial" panose="020B0604020202020204" pitchFamily="34" charset="0"/>
                <a:cs typeface="Arial" panose="020B0604020202020204" pitchFamily="34" charset="0"/>
              </a:rPr>
              <a:t>condición de locura que descoloca y hace que la conciencia trate de buscar estabilidad y forma, el pertenecer a algo. </a:t>
            </a:r>
            <a:r>
              <a:rPr lang="es-ES" sz="1900" dirty="0">
                <a:latin typeface="Arial" panose="020B0604020202020204" pitchFamily="34" charset="0"/>
                <a:cs typeface="Arial" panose="020B0604020202020204" pitchFamily="34" charset="0"/>
              </a:rPr>
              <a:t>Las personas con mucho </a:t>
            </a:r>
            <a:r>
              <a:rPr lang="es-ES" sz="1900" dirty="0" err="1">
                <a:latin typeface="Arial" panose="020B0604020202020204" pitchFamily="34" charset="0"/>
                <a:cs typeface="Arial" panose="020B0604020202020204" pitchFamily="34" charset="0"/>
              </a:rPr>
              <a:t>urano</a:t>
            </a:r>
            <a:r>
              <a:rPr lang="es-ES" sz="1900" dirty="0">
                <a:latin typeface="Arial" panose="020B0604020202020204" pitchFamily="34" charset="0"/>
                <a:cs typeface="Arial" panose="020B0604020202020204" pitchFamily="34" charset="0"/>
              </a:rPr>
              <a:t> </a:t>
            </a:r>
            <a:r>
              <a:rPr lang="es-ES" sz="1900" dirty="0" smtClean="0">
                <a:latin typeface="Arial" panose="020B0604020202020204" pitchFamily="34" charset="0"/>
                <a:cs typeface="Arial" panose="020B0604020202020204" pitchFamily="34" charset="0"/>
              </a:rPr>
              <a:t>tienden a polarizarse </a:t>
            </a:r>
            <a:r>
              <a:rPr lang="es-ES" sz="1900" dirty="0">
                <a:latin typeface="Arial" panose="020B0604020202020204" pitchFamily="34" charset="0"/>
                <a:cs typeface="Arial" panose="020B0604020202020204" pitchFamily="34" charset="0"/>
              </a:rPr>
              <a:t>a buscar lo seguro, se rigidizan, buscan trabajos, relaciones, actividades muy estables, construyen familias muy cerradas, busca forma  y estabilidad, donde la  persona construye un psiquismo que se defiende de los imprevistos, pero esto va a recibir desestabilización de afuera y la persona se tenderá a rigidizar más,  la energía se polariza a la Luna (contención) y Saturno (forma y </a:t>
            </a:r>
            <a:r>
              <a:rPr lang="es-ES" sz="1900" dirty="0" smtClean="0">
                <a:latin typeface="Arial" panose="020B0604020202020204" pitchFamily="34" charset="0"/>
                <a:cs typeface="Arial" panose="020B0604020202020204" pitchFamily="34" charset="0"/>
              </a:rPr>
              <a:t>estructura), porque </a:t>
            </a:r>
            <a:r>
              <a:rPr lang="es-ES" sz="1900" dirty="0">
                <a:latin typeface="Arial" panose="020B0604020202020204" pitchFamily="34" charset="0"/>
                <a:cs typeface="Arial" panose="020B0604020202020204" pitchFamily="34" charset="0"/>
              </a:rPr>
              <a:t>cualquier </a:t>
            </a:r>
            <a:r>
              <a:rPr lang="es-ES" sz="1900" dirty="0" err="1" smtClean="0">
                <a:latin typeface="Arial" panose="020B0604020202020204" pitchFamily="34" charset="0"/>
                <a:cs typeface="Arial" panose="020B0604020202020204" pitchFamily="34" charset="0"/>
              </a:rPr>
              <a:t>fantansía</a:t>
            </a:r>
            <a:r>
              <a:rPr lang="es-ES" sz="1900" dirty="0" smtClean="0">
                <a:latin typeface="Arial" panose="020B0604020202020204" pitchFamily="34" charset="0"/>
                <a:cs typeface="Arial" panose="020B0604020202020204" pitchFamily="34" charset="0"/>
              </a:rPr>
              <a:t> </a:t>
            </a:r>
            <a:r>
              <a:rPr lang="es-ES" sz="1900" dirty="0">
                <a:latin typeface="Arial" panose="020B0604020202020204" pitchFamily="34" charset="0"/>
                <a:cs typeface="Arial" panose="020B0604020202020204" pitchFamily="34" charset="0"/>
              </a:rPr>
              <a:t>diferente  a todo esto genera la idea de locura y psicológicamente no pude entender </a:t>
            </a:r>
            <a:r>
              <a:rPr lang="es-ES" sz="1900" dirty="0" smtClean="0">
                <a:latin typeface="Arial" panose="020B0604020202020204" pitchFamily="34" charset="0"/>
                <a:cs typeface="Arial" panose="020B0604020202020204" pitchFamily="34" charset="0"/>
              </a:rPr>
              <a:t>esto ya que evitará esa sensación muy fuerte de quedar fuera de la especie humana, de ser excluido por sentirse muy diferente. </a:t>
            </a:r>
            <a:br>
              <a:rPr lang="es-ES" sz="1900" dirty="0" smtClean="0">
                <a:latin typeface="Arial" panose="020B0604020202020204" pitchFamily="34" charset="0"/>
                <a:cs typeface="Arial" panose="020B0604020202020204" pitchFamily="34" charset="0"/>
              </a:rPr>
            </a:br>
            <a:r>
              <a:rPr lang="es-ES" sz="1900" dirty="0" smtClean="0">
                <a:latin typeface="Arial" panose="020B0604020202020204" pitchFamily="34" charset="0"/>
                <a:cs typeface="Arial" panose="020B0604020202020204" pitchFamily="34" charset="0"/>
              </a:rPr>
              <a:t/>
            </a:r>
            <a:br>
              <a:rPr lang="es-ES" sz="1900" dirty="0" smtClean="0">
                <a:latin typeface="Arial" panose="020B0604020202020204" pitchFamily="34" charset="0"/>
                <a:cs typeface="Arial" panose="020B0604020202020204" pitchFamily="34" charset="0"/>
              </a:rPr>
            </a:br>
            <a:r>
              <a:rPr lang="es-ES" sz="1900" dirty="0" smtClean="0">
                <a:latin typeface="Arial" panose="020B0604020202020204" pitchFamily="34" charset="0"/>
                <a:cs typeface="Arial" panose="020B0604020202020204" pitchFamily="34" charset="0"/>
              </a:rPr>
              <a:t>La </a:t>
            </a:r>
            <a:r>
              <a:rPr lang="es-ES" sz="1900" dirty="0">
                <a:latin typeface="Arial" panose="020B0604020202020204" pitchFamily="34" charset="0"/>
                <a:cs typeface="Arial" panose="020B0604020202020204" pitchFamily="34" charset="0"/>
              </a:rPr>
              <a:t>otra polaridad es hacia el “soy el rebelde,  me revelo frente a la autoridad y las formas.</a:t>
            </a:r>
            <a:r>
              <a:rPr lang="en-US" sz="1900" dirty="0">
                <a:latin typeface="Arial" panose="020B0604020202020204" pitchFamily="34" charset="0"/>
                <a:cs typeface="Arial" panose="020B0604020202020204" pitchFamily="34" charset="0"/>
              </a:rPr>
              <a:t/>
            </a:r>
            <a:br>
              <a:rPr lang="en-US" sz="1900" dirty="0">
                <a:latin typeface="Arial" panose="020B0604020202020204" pitchFamily="34" charset="0"/>
                <a:cs typeface="Arial" panose="020B0604020202020204" pitchFamily="34" charset="0"/>
              </a:rPr>
            </a:br>
            <a:r>
              <a:rPr lang="es-ES" sz="1900" dirty="0" smtClean="0">
                <a:latin typeface="Arial" panose="020B0604020202020204" pitchFamily="34" charset="0"/>
                <a:cs typeface="Arial" panose="020B0604020202020204" pitchFamily="34" charset="0"/>
              </a:rPr>
              <a:t>Al no integrar las polaridades a estas personas les es imposible  connotar lo </a:t>
            </a:r>
            <a:r>
              <a:rPr lang="es-ES" sz="1900" dirty="0" err="1" smtClean="0">
                <a:latin typeface="Arial" panose="020B0604020202020204" pitchFamily="34" charset="0"/>
                <a:cs typeface="Arial" panose="020B0604020202020204" pitchFamily="34" charset="0"/>
              </a:rPr>
              <a:t>uraniano</a:t>
            </a:r>
            <a:r>
              <a:rPr lang="es-ES" sz="1900" dirty="0" smtClean="0">
                <a:latin typeface="Arial" panose="020B0604020202020204" pitchFamily="34" charset="0"/>
                <a:cs typeface="Arial" panose="020B0604020202020204" pitchFamily="34" charset="0"/>
              </a:rPr>
              <a:t> con la creatividad transformadora, el poder de  aceptar los cambios sin angustia, ni comprender que tolerar la hoja en blanco  es poder para  generar lo nuevo, es el salto al vacío.</a:t>
            </a:r>
            <a:br>
              <a:rPr lang="es-ES" sz="1900" dirty="0" smtClean="0">
                <a:latin typeface="Arial" panose="020B0604020202020204" pitchFamily="34" charset="0"/>
                <a:cs typeface="Arial" panose="020B0604020202020204" pitchFamily="34" charset="0"/>
              </a:rPr>
            </a:br>
            <a:r>
              <a:rPr lang="es-ES" sz="1900" dirty="0" smtClean="0">
                <a:latin typeface="Arial" panose="020B0604020202020204" pitchFamily="34" charset="0"/>
                <a:cs typeface="Arial" panose="020B0604020202020204" pitchFamily="34" charset="0"/>
              </a:rPr>
              <a:t/>
            </a:r>
            <a:br>
              <a:rPr lang="es-ES" sz="1900" dirty="0" smtClean="0">
                <a:latin typeface="Arial" panose="020B0604020202020204" pitchFamily="34" charset="0"/>
                <a:cs typeface="Arial" panose="020B0604020202020204" pitchFamily="34" charset="0"/>
              </a:rPr>
            </a:br>
            <a:r>
              <a:rPr lang="es-ES" sz="1900" dirty="0" smtClean="0">
                <a:latin typeface="Arial" panose="020B0604020202020204" pitchFamily="34" charset="0"/>
                <a:cs typeface="Arial" panose="020B0604020202020204" pitchFamily="34" charset="0"/>
              </a:rPr>
              <a:t>La alquimia aquí es poner la creatividad en la forma.</a:t>
            </a:r>
            <a:br>
              <a:rPr lang="es-ES" sz="1900" dirty="0" smtClean="0">
                <a:latin typeface="Arial" panose="020B0604020202020204" pitchFamily="34" charset="0"/>
                <a:cs typeface="Arial" panose="020B0604020202020204" pitchFamily="34" charset="0"/>
              </a:rPr>
            </a:br>
            <a:endParaRPr lang="en-US" sz="1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032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99789" y="120756"/>
            <a:ext cx="1949640" cy="19496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Marcador de contenido 2"/>
          <p:cNvSpPr txBox="1">
            <a:spLocks/>
          </p:cNvSpPr>
          <p:nvPr/>
        </p:nvSpPr>
        <p:spPr>
          <a:xfrm>
            <a:off x="1775793" y="1338470"/>
            <a:ext cx="9864322" cy="432020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a:lstStyle>
          <a:p>
            <a:pPr marL="0" indent="0" algn="just">
              <a:buNone/>
            </a:pPr>
            <a:r>
              <a:rPr lang="es-ES" dirty="0" smtClean="0">
                <a:latin typeface="Arial" panose="020B0604020202020204" pitchFamily="34" charset="0"/>
                <a:cs typeface="Arial" panose="020B0604020202020204" pitchFamily="34" charset="0"/>
              </a:rPr>
              <a:t>NEPTUNIANOS (Neptuno en):</a:t>
            </a:r>
            <a:endParaRPr lang="es-ES" dirty="0">
              <a:latin typeface="Arial" panose="020B0604020202020204" pitchFamily="34" charset="0"/>
              <a:cs typeface="Arial" panose="020B0604020202020204" pitchFamily="34" charset="0"/>
            </a:endParaRPr>
          </a:p>
          <a:p>
            <a:pPr algn="just"/>
            <a:r>
              <a:rPr lang="es-ES" dirty="0" smtClean="0">
                <a:latin typeface="Arial" panose="020B0604020202020204" pitchFamily="34" charset="0"/>
                <a:cs typeface="Arial" panose="020B0604020202020204" pitchFamily="34" charset="0"/>
              </a:rPr>
              <a:t>Casa I</a:t>
            </a:r>
          </a:p>
          <a:p>
            <a:pPr algn="just"/>
            <a:r>
              <a:rPr lang="es-ES" dirty="0" smtClean="0">
                <a:latin typeface="Arial" panose="020B0604020202020204" pitchFamily="34" charset="0"/>
                <a:cs typeface="Arial" panose="020B0604020202020204" pitchFamily="34" charset="0"/>
              </a:rPr>
              <a:t>Ascendente</a:t>
            </a:r>
          </a:p>
          <a:p>
            <a:pPr algn="just"/>
            <a:r>
              <a:rPr lang="es-ES" dirty="0" smtClean="0">
                <a:latin typeface="Arial" panose="020B0604020202020204" pitchFamily="34" charset="0"/>
                <a:cs typeface="Arial" panose="020B0604020202020204" pitchFamily="34" charset="0"/>
              </a:rPr>
              <a:t>En la casa X (medio  cielo)</a:t>
            </a:r>
          </a:p>
          <a:p>
            <a:pPr algn="just"/>
            <a:r>
              <a:rPr lang="es-ES" dirty="0" smtClean="0">
                <a:latin typeface="Arial" panose="020B0604020202020204" pitchFamily="34" charset="0"/>
                <a:cs typeface="Arial" panose="020B0604020202020204" pitchFamily="34" charset="0"/>
              </a:rPr>
              <a:t>En aspecto duro con el sol</a:t>
            </a:r>
          </a:p>
          <a:p>
            <a:pPr algn="just"/>
            <a:r>
              <a:rPr lang="es-ES" dirty="0" smtClean="0">
                <a:latin typeface="Arial" panose="020B0604020202020204" pitchFamily="34" charset="0"/>
                <a:cs typeface="Arial" panose="020B0604020202020204" pitchFamily="34" charset="0"/>
              </a:rPr>
              <a:t>(conjunción, cuadratura, oposición)</a:t>
            </a:r>
          </a:p>
          <a:p>
            <a:pPr algn="just"/>
            <a:r>
              <a:rPr lang="es-ES" dirty="0" smtClean="0">
                <a:latin typeface="Arial" panose="020B0604020202020204" pitchFamily="34" charset="0"/>
                <a:cs typeface="Arial" panose="020B0604020202020204" pitchFamily="34" charset="0"/>
              </a:rPr>
              <a:t>Casa XII</a:t>
            </a:r>
          </a:p>
          <a:p>
            <a:pPr algn="just"/>
            <a:r>
              <a:rPr lang="es-ES" dirty="0" smtClean="0">
                <a:latin typeface="Arial" panose="020B0604020202020204" pitchFamily="34" charset="0"/>
                <a:cs typeface="Arial" panose="020B0604020202020204" pitchFamily="34" charset="0"/>
              </a:rPr>
              <a:t>Al estar cerca del descendente, casa VII</a:t>
            </a:r>
          </a:p>
          <a:p>
            <a:pPr algn="just"/>
            <a:r>
              <a:rPr lang="es-ES" dirty="0" smtClean="0">
                <a:latin typeface="Arial" panose="020B0604020202020204" pitchFamily="34" charset="0"/>
                <a:cs typeface="Arial" panose="020B0604020202020204" pitchFamily="34" charset="0"/>
              </a:rPr>
              <a:t>Al estar cerca del </a:t>
            </a:r>
            <a:r>
              <a:rPr lang="es-ES" dirty="0" err="1" smtClean="0">
                <a:latin typeface="Arial" panose="020B0604020202020204" pitchFamily="34" charset="0"/>
                <a:cs typeface="Arial" panose="020B0604020202020204" pitchFamily="34" charset="0"/>
              </a:rPr>
              <a:t>incielo</a:t>
            </a:r>
            <a:r>
              <a:rPr lang="es-ES" dirty="0" smtClean="0">
                <a:latin typeface="Arial" panose="020B0604020202020204" pitchFamily="34" charset="0"/>
                <a:cs typeface="Arial" panose="020B0604020202020204" pitchFamily="34" charset="0"/>
              </a:rPr>
              <a:t>, casa IV</a:t>
            </a:r>
          </a:p>
        </p:txBody>
      </p:sp>
    </p:spTree>
    <p:extLst>
      <p:ext uri="{BB962C8B-B14F-4D97-AF65-F5344CB8AC3E}">
        <p14:creationId xmlns:p14="http://schemas.microsoft.com/office/powerpoint/2010/main" val="3093437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71654" y="175165"/>
            <a:ext cx="1558506" cy="148275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ítulo 2"/>
          <p:cNvSpPr>
            <a:spLocks noGrp="1"/>
          </p:cNvSpPr>
          <p:nvPr>
            <p:ph type="title"/>
          </p:nvPr>
        </p:nvSpPr>
        <p:spPr>
          <a:xfrm>
            <a:off x="447330" y="916544"/>
            <a:ext cx="10220670" cy="5471003"/>
          </a:xfrm>
        </p:spPr>
        <p:txBody>
          <a:bodyPr/>
          <a:lstStyle/>
          <a:p>
            <a:r>
              <a:rPr lang="es-ES" sz="1900" dirty="0" smtClean="0">
                <a:latin typeface="Arial" panose="020B0604020202020204" pitchFamily="34" charset="0"/>
                <a:cs typeface="Arial" panose="020B0604020202020204" pitchFamily="34" charset="0"/>
              </a:rPr>
              <a:t>Nacer con mucho Neptuno es una carga perturbadora por su sensación de no borde, de caos, de la disolución de límites y formas.  Estas personas tienen una hipersensibilidad,  nacieron para resonar y ser compasivos con todos,  son seres premiables, porosos, la psicología Neptuniana es la del desborde.  Pero el psiquismo necesita de un borde  y muy definido y claro,  estas personas al no tener un borde no se pueden definir a si mismas.  “no tengo idea de quién soy con tanto Neptuno”  </a:t>
            </a:r>
            <a:br>
              <a:rPr lang="es-ES" sz="1900" dirty="0" smtClean="0">
                <a:latin typeface="Arial" panose="020B0604020202020204" pitchFamily="34" charset="0"/>
                <a:cs typeface="Arial" panose="020B0604020202020204" pitchFamily="34" charset="0"/>
              </a:rPr>
            </a:br>
            <a:r>
              <a:rPr lang="es-ES" sz="1900" dirty="0" smtClean="0">
                <a:latin typeface="Arial" panose="020B0604020202020204" pitchFamily="34" charset="0"/>
                <a:cs typeface="Arial" panose="020B0604020202020204" pitchFamily="34" charset="0"/>
              </a:rPr>
              <a:t>Una polarización desde la infancia es a generar barreras para contener la sensibilidad y esto hacen que  la persona se vuelva rígida y estructurada, tensa, evita el empatizar y se vuelven rápidas.  Otras se polarizan y necesitan mucho tiempo desde que se levantan hasta salir a la realidad,  este tiempo que necesitan para ir introduciéndose al entorno.  Lo elemental es el tiempo para no ponerse rígidos y seguir su ritual necesario  para salir del estado de no sentir forma.  También necesitan mucho descanso frente a escenarios de sociabilización para recomponer y limpiar su energía que queda cargada del entorno.</a:t>
            </a:r>
            <a:r>
              <a:rPr lang="en-US" sz="1900" dirty="0">
                <a:latin typeface="Arial" panose="020B0604020202020204" pitchFamily="34" charset="0"/>
                <a:cs typeface="Arial" panose="020B0604020202020204" pitchFamily="34" charset="0"/>
              </a:rPr>
              <a:t/>
            </a:r>
            <a:br>
              <a:rPr lang="en-US" sz="1900" dirty="0">
                <a:latin typeface="Arial" panose="020B0604020202020204" pitchFamily="34" charset="0"/>
                <a:cs typeface="Arial" panose="020B0604020202020204" pitchFamily="34" charset="0"/>
              </a:rPr>
            </a:br>
            <a:r>
              <a:rPr lang="en-US" sz="1900" dirty="0" err="1" smtClean="0">
                <a:latin typeface="Arial" panose="020B0604020202020204" pitchFamily="34" charset="0"/>
                <a:cs typeface="Arial" panose="020B0604020202020204" pitchFamily="34" charset="0"/>
              </a:rPr>
              <a:t>Estas</a:t>
            </a:r>
            <a:r>
              <a:rPr lang="en-US" sz="1900" dirty="0" smtClean="0">
                <a:latin typeface="Arial" panose="020B0604020202020204" pitchFamily="34" charset="0"/>
                <a:cs typeface="Arial" panose="020B0604020202020204" pitchFamily="34" charset="0"/>
              </a:rPr>
              <a:t> personas no </a:t>
            </a:r>
            <a:r>
              <a:rPr lang="en-US" sz="1900" dirty="0" err="1" smtClean="0">
                <a:latin typeface="Arial" panose="020B0604020202020204" pitchFamily="34" charset="0"/>
                <a:cs typeface="Arial" panose="020B0604020202020204" pitchFamily="34" charset="0"/>
              </a:rPr>
              <a:t>ven</a:t>
            </a:r>
            <a:r>
              <a:rPr lang="en-US" sz="1900" dirty="0" smtClean="0">
                <a:latin typeface="Arial" panose="020B0604020202020204" pitchFamily="34" charset="0"/>
                <a:cs typeface="Arial" panose="020B0604020202020204" pitchFamily="34" charset="0"/>
              </a:rPr>
              <a:t> lo </a:t>
            </a:r>
            <a:r>
              <a:rPr lang="en-US" sz="1900" dirty="0" err="1" smtClean="0">
                <a:latin typeface="Arial" panose="020B0604020202020204" pitchFamily="34" charset="0"/>
                <a:cs typeface="Arial" panose="020B0604020202020204" pitchFamily="34" charset="0"/>
              </a:rPr>
              <a:t>neptuniano</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como</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sensibilidad</a:t>
            </a:r>
            <a:r>
              <a:rPr lang="en-US" sz="1900" dirty="0" smtClean="0">
                <a:latin typeface="Arial" panose="020B0604020202020204" pitchFamily="34" charset="0"/>
                <a:cs typeface="Arial" panose="020B0604020202020204" pitchFamily="34" charset="0"/>
              </a:rPr>
              <a:t> y </a:t>
            </a:r>
            <a:r>
              <a:rPr lang="en-US" sz="1900" dirty="0" err="1" smtClean="0">
                <a:latin typeface="Arial" panose="020B0604020202020204" pitchFamily="34" charset="0"/>
                <a:cs typeface="Arial" panose="020B0604020202020204" pitchFamily="34" charset="0"/>
              </a:rPr>
              <a:t>sabiduría</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si</a:t>
            </a:r>
            <a:r>
              <a:rPr lang="en-US" sz="1900" dirty="0" smtClean="0">
                <a:latin typeface="Arial" panose="020B0604020202020204" pitchFamily="34" charset="0"/>
                <a:cs typeface="Arial" panose="020B0604020202020204" pitchFamily="34" charset="0"/>
              </a:rPr>
              <a:t> no </a:t>
            </a:r>
            <a:r>
              <a:rPr lang="en-US" sz="1900" dirty="0" err="1" smtClean="0">
                <a:latin typeface="Arial" panose="020B0604020202020204" pitchFamily="34" charset="0"/>
                <a:cs typeface="Arial" panose="020B0604020202020204" pitchFamily="34" charset="0"/>
              </a:rPr>
              <a:t>más</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bien</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como</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algo</a:t>
            </a:r>
            <a:r>
              <a:rPr lang="en-US" sz="1900" dirty="0" smtClean="0">
                <a:latin typeface="Arial" panose="020B0604020202020204" pitchFamily="34" charset="0"/>
                <a:cs typeface="Arial" panose="020B0604020202020204" pitchFamily="34" charset="0"/>
              </a:rPr>
              <a:t> sin forma, el </a:t>
            </a:r>
            <a:r>
              <a:rPr lang="en-US" sz="1900" dirty="0" err="1">
                <a:latin typeface="Arial" panose="020B0604020202020204" pitchFamily="34" charset="0"/>
                <a:cs typeface="Arial" panose="020B0604020202020204" pitchFamily="34" charset="0"/>
              </a:rPr>
              <a:t>Neptuniano</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rechaza</a:t>
            </a:r>
            <a:r>
              <a:rPr lang="en-US" sz="1900" dirty="0">
                <a:latin typeface="Arial" panose="020B0604020202020204" pitchFamily="34" charset="0"/>
                <a:cs typeface="Arial" panose="020B0604020202020204" pitchFamily="34" charset="0"/>
              </a:rPr>
              <a:t> la forma,  </a:t>
            </a:r>
            <a:r>
              <a:rPr lang="en-US" sz="1900" dirty="0" err="1">
                <a:latin typeface="Arial" panose="020B0604020202020204" pitchFamily="34" charset="0"/>
                <a:cs typeface="Arial" panose="020B0604020202020204" pitchFamily="34" charset="0"/>
              </a:rPr>
              <a:t>generalmente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siente</a:t>
            </a:r>
            <a:r>
              <a:rPr lang="en-US" sz="1900" dirty="0">
                <a:latin typeface="Arial" panose="020B0604020202020204" pitchFamily="34" charset="0"/>
                <a:cs typeface="Arial" panose="020B0604020202020204" pitchFamily="34" charset="0"/>
              </a:rPr>
              <a:t> que el </a:t>
            </a:r>
            <a:r>
              <a:rPr lang="en-US" sz="1900" dirty="0" err="1">
                <a:latin typeface="Arial" panose="020B0604020202020204" pitchFamily="34" charset="0"/>
                <a:cs typeface="Arial" panose="020B0604020202020204" pitchFamily="34" charset="0"/>
              </a:rPr>
              <a:t>cuerpo</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es</a:t>
            </a:r>
            <a:r>
              <a:rPr lang="en-US" sz="1900" dirty="0">
                <a:latin typeface="Arial" panose="020B0604020202020204" pitchFamily="34" charset="0"/>
                <a:cs typeface="Arial" panose="020B0604020202020204" pitchFamily="34" charset="0"/>
              </a:rPr>
              <a:t> un </a:t>
            </a:r>
            <a:r>
              <a:rPr lang="en-US" sz="1900" dirty="0" err="1">
                <a:latin typeface="Arial" panose="020B0604020202020204" pitchFamily="34" charset="0"/>
                <a:cs typeface="Arial" panose="020B0604020202020204" pitchFamily="34" charset="0"/>
              </a:rPr>
              <a:t>lastre</a:t>
            </a:r>
            <a:r>
              <a:rPr lang="en-US" sz="1900" dirty="0">
                <a:latin typeface="Arial" panose="020B0604020202020204" pitchFamily="34" charset="0"/>
                <a:cs typeface="Arial" panose="020B0604020202020204" pitchFamily="34" charset="0"/>
              </a:rPr>
              <a:t> que </a:t>
            </a:r>
            <a:r>
              <a:rPr lang="en-US" sz="1900" dirty="0" err="1">
                <a:latin typeface="Arial" panose="020B0604020202020204" pitchFamily="34" charset="0"/>
                <a:cs typeface="Arial" panose="020B0604020202020204" pitchFamily="34" charset="0"/>
              </a:rPr>
              <a:t>debe</a:t>
            </a:r>
            <a:r>
              <a:rPr lang="en-US" sz="1900" dirty="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cargar</a:t>
            </a:r>
            <a:r>
              <a:rPr lang="en-US" sz="1900" dirty="0" smtClean="0">
                <a:latin typeface="Arial" panose="020B0604020202020204" pitchFamily="34" charset="0"/>
                <a:cs typeface="Arial" panose="020B0604020202020204" pitchFamily="34" charset="0"/>
              </a:rPr>
              <a:t> y </a:t>
            </a:r>
            <a:r>
              <a:rPr lang="en-US" sz="1900" dirty="0" err="1" smtClean="0">
                <a:latin typeface="Arial" panose="020B0604020202020204" pitchFamily="34" charset="0"/>
                <a:cs typeface="Arial" panose="020B0604020202020204" pitchFamily="34" charset="0"/>
              </a:rPr>
              <a:t>sienten</a:t>
            </a:r>
            <a:r>
              <a:rPr lang="en-US" sz="1900" dirty="0" smtClean="0">
                <a:latin typeface="Arial" panose="020B0604020202020204" pitchFamily="34" charset="0"/>
                <a:cs typeface="Arial" panose="020B0604020202020204" pitchFamily="34" charset="0"/>
              </a:rPr>
              <a:t> </a:t>
            </a:r>
            <a:r>
              <a:rPr lang="en-US" sz="1900" dirty="0">
                <a:latin typeface="Arial" panose="020B0604020202020204" pitchFamily="34" charset="0"/>
                <a:cs typeface="Arial" panose="020B0604020202020204" pitchFamily="34" charset="0"/>
              </a:rPr>
              <a:t>que </a:t>
            </a:r>
            <a:r>
              <a:rPr lang="en-US" sz="1900" dirty="0" err="1">
                <a:latin typeface="Arial" panose="020B0604020202020204" pitchFamily="34" charset="0"/>
                <a:cs typeface="Arial" panose="020B0604020202020204" pitchFamily="34" charset="0"/>
              </a:rPr>
              <a:t>su</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sensibilidad</a:t>
            </a:r>
            <a:r>
              <a:rPr lang="en-US" sz="1900" dirty="0">
                <a:latin typeface="Arial" panose="020B0604020202020204" pitchFamily="34" charset="0"/>
                <a:cs typeface="Arial" panose="020B0604020202020204" pitchFamily="34" charset="0"/>
              </a:rPr>
              <a:t> no </a:t>
            </a:r>
            <a:r>
              <a:rPr lang="en-US" sz="1900" dirty="0" err="1">
                <a:latin typeface="Arial" panose="020B0604020202020204" pitchFamily="34" charset="0"/>
                <a:cs typeface="Arial" panose="020B0604020202020204" pitchFamily="34" charset="0"/>
              </a:rPr>
              <a:t>tiene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espacio</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en</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este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planeta</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tierra</a:t>
            </a:r>
            <a:r>
              <a:rPr lang="en-US" sz="1900" dirty="0">
                <a:latin typeface="Arial" panose="020B0604020202020204" pitchFamily="34" charset="0"/>
                <a:cs typeface="Arial" panose="020B0604020202020204" pitchFamily="34" charset="0"/>
              </a:rPr>
              <a:t>.</a:t>
            </a:r>
            <a:br>
              <a:rPr lang="en-US" sz="1900" dirty="0">
                <a:latin typeface="Arial" panose="020B0604020202020204" pitchFamily="34" charset="0"/>
                <a:cs typeface="Arial" panose="020B0604020202020204" pitchFamily="34" charset="0"/>
              </a:rPr>
            </a:br>
            <a:r>
              <a:rPr lang="en-US" sz="1900" dirty="0" err="1" smtClean="0">
                <a:latin typeface="Arial" panose="020B0604020202020204" pitchFamily="34" charset="0"/>
                <a:cs typeface="Arial" panose="020B0604020202020204" pitchFamily="34" charset="0"/>
              </a:rPr>
              <a:t>Quienes</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logran</a:t>
            </a:r>
            <a:r>
              <a:rPr lang="en-US" sz="1900" dirty="0" smtClean="0">
                <a:latin typeface="Arial" panose="020B0604020202020204" pitchFamily="34" charset="0"/>
                <a:cs typeface="Arial" panose="020B0604020202020204" pitchFamily="34" charset="0"/>
              </a:rPr>
              <a:t> la </a:t>
            </a:r>
            <a:r>
              <a:rPr lang="en-US" sz="1900" dirty="0" err="1" smtClean="0">
                <a:latin typeface="Arial" panose="020B0604020202020204" pitchFamily="34" charset="0"/>
                <a:cs typeface="Arial" panose="020B0604020202020204" pitchFamily="34" charset="0"/>
              </a:rPr>
              <a:t>manifestanción</a:t>
            </a:r>
            <a:r>
              <a:rPr lang="en-US" sz="1900" dirty="0" smtClean="0">
                <a:latin typeface="Arial" panose="020B0604020202020204" pitchFamily="34" charset="0"/>
                <a:cs typeface="Arial" panose="020B0604020202020204" pitchFamily="34" charset="0"/>
              </a:rPr>
              <a:t> de lo </a:t>
            </a:r>
            <a:r>
              <a:rPr lang="en-US" sz="1900" dirty="0" err="1" smtClean="0">
                <a:latin typeface="Arial" panose="020B0604020202020204" pitchFamily="34" charset="0"/>
                <a:cs typeface="Arial" panose="020B0604020202020204" pitchFamily="34" charset="0"/>
              </a:rPr>
              <a:t>neptuniano</a:t>
            </a:r>
            <a:r>
              <a:rPr lang="en-US" sz="1900" dirty="0" smtClean="0">
                <a:latin typeface="Arial" panose="020B0604020202020204" pitchFamily="34" charset="0"/>
                <a:cs typeface="Arial" panose="020B0604020202020204" pitchFamily="34" charset="0"/>
              </a:rPr>
              <a:t> lo </a:t>
            </a:r>
            <a:r>
              <a:rPr lang="en-US" sz="1900" dirty="0" err="1" smtClean="0">
                <a:latin typeface="Arial" panose="020B0604020202020204" pitchFamily="34" charset="0"/>
                <a:cs typeface="Arial" panose="020B0604020202020204" pitchFamily="34" charset="0"/>
              </a:rPr>
              <a:t>hacen</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generalmente</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mediante</a:t>
            </a:r>
            <a:r>
              <a:rPr lang="en-US" sz="1900" dirty="0" smtClean="0">
                <a:latin typeface="Arial" panose="020B0604020202020204" pitchFamily="34" charset="0"/>
                <a:cs typeface="Arial" panose="020B0604020202020204" pitchFamily="34" charset="0"/>
              </a:rPr>
              <a:t> el arte, </a:t>
            </a:r>
            <a:r>
              <a:rPr lang="en-US" sz="1900" dirty="0" err="1" smtClean="0">
                <a:latin typeface="Arial" panose="020B0604020202020204" pitchFamily="34" charset="0"/>
                <a:cs typeface="Arial" panose="020B0604020202020204" pitchFamily="34" charset="0"/>
              </a:rPr>
              <a:t>música</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poesía</a:t>
            </a:r>
            <a:r>
              <a:rPr lang="en-US" sz="1900" dirty="0" smtClean="0">
                <a:latin typeface="Arial" panose="020B0604020202020204" pitchFamily="34" charset="0"/>
                <a:cs typeface="Arial" panose="020B0604020202020204" pitchFamily="34" charset="0"/>
              </a:rPr>
              <a:t>,  </a:t>
            </a:r>
            <a:r>
              <a:rPr lang="en-US" sz="1900" dirty="0" err="1" smtClean="0">
                <a:latin typeface="Arial" panose="020B0604020202020204" pitchFamily="34" charset="0"/>
                <a:cs typeface="Arial" panose="020B0604020202020204" pitchFamily="34" charset="0"/>
              </a:rPr>
              <a:t>pintura</a:t>
            </a:r>
            <a:r>
              <a:rPr lang="en-US" sz="1900" dirty="0" smtClean="0">
                <a:latin typeface="Arial" panose="020B0604020202020204" pitchFamily="34" charset="0"/>
                <a:cs typeface="Arial" panose="020B0604020202020204" pitchFamily="34" charset="0"/>
              </a:rPr>
              <a:t>,  etc.   </a:t>
            </a:r>
            <a:endParaRPr lang="en-US" sz="1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9060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99789" y="81000"/>
            <a:ext cx="1949640" cy="19496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Imagen 2"/>
          <p:cNvPicPr>
            <a:picLocks noChangeAspect="1"/>
          </p:cNvPicPr>
          <p:nvPr/>
        </p:nvPicPr>
        <p:blipFill rotWithShape="1">
          <a:blip r:embed="rId3"/>
          <a:srcRect t="9000" b="26738"/>
          <a:stretch/>
        </p:blipFill>
        <p:spPr>
          <a:xfrm>
            <a:off x="336532" y="120757"/>
            <a:ext cx="6972494" cy="6601255"/>
          </a:xfrm>
          <a:prstGeom prst="ellipse">
            <a:avLst/>
          </a:prstGeom>
        </p:spPr>
      </p:pic>
      <p:sp>
        <p:nvSpPr>
          <p:cNvPr id="5" name="Flecha izquierda 4"/>
          <p:cNvSpPr/>
          <p:nvPr/>
        </p:nvSpPr>
        <p:spPr>
          <a:xfrm>
            <a:off x="1488558" y="3359888"/>
            <a:ext cx="45719" cy="4571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adroTexto 5"/>
          <p:cNvSpPr txBox="1"/>
          <p:nvPr/>
        </p:nvSpPr>
        <p:spPr>
          <a:xfrm>
            <a:off x="7779026" y="3005945"/>
            <a:ext cx="2889566" cy="707886"/>
          </a:xfrm>
          <a:prstGeom prst="rect">
            <a:avLst/>
          </a:prstGeom>
          <a:noFill/>
        </p:spPr>
        <p:txBody>
          <a:bodyPr wrap="square" rtlCol="0">
            <a:spAutoFit/>
          </a:bodyPr>
          <a:lstStyle/>
          <a:p>
            <a:r>
              <a:rPr lang="es-ES" sz="2000" b="1" dirty="0" smtClean="0"/>
              <a:t>Plutoniana, </a:t>
            </a:r>
            <a:r>
              <a:rPr lang="es-ES" sz="2000" b="1" dirty="0" err="1" smtClean="0"/>
              <a:t>Uraniana</a:t>
            </a:r>
            <a:r>
              <a:rPr lang="es-ES" sz="2000" b="1" dirty="0" smtClean="0"/>
              <a:t> o Neptuniana?</a:t>
            </a:r>
            <a:endParaRPr lang="en-US" sz="2000" b="1" dirty="0"/>
          </a:p>
        </p:txBody>
      </p:sp>
    </p:spTree>
    <p:extLst>
      <p:ext uri="{BB962C8B-B14F-4D97-AF65-F5344CB8AC3E}">
        <p14:creationId xmlns:p14="http://schemas.microsoft.com/office/powerpoint/2010/main" val="3997413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Astrología y vocación</a:t>
            </a:r>
            <a:endParaRPr lang="en-US" dirty="0"/>
          </a:p>
        </p:txBody>
      </p:sp>
      <p:sp>
        <p:nvSpPr>
          <p:cNvPr id="3" name="Marcador de contenido 2"/>
          <p:cNvSpPr>
            <a:spLocks noGrp="1"/>
          </p:cNvSpPr>
          <p:nvPr>
            <p:ph idx="1"/>
          </p:nvPr>
        </p:nvSpPr>
        <p:spPr>
          <a:xfrm>
            <a:off x="646111" y="1522831"/>
            <a:ext cx="8946541" cy="4195481"/>
          </a:xfrm>
        </p:spPr>
        <p:txBody>
          <a:bodyPr/>
          <a:lstStyle/>
          <a:p>
            <a:r>
              <a:rPr lang="es-ES" dirty="0" smtClean="0"/>
              <a:t>¿Mi existencia tiene sentido?</a:t>
            </a:r>
          </a:p>
          <a:p>
            <a:r>
              <a:rPr lang="es-ES" dirty="0" smtClean="0"/>
              <a:t>¿Soy buen@ para algo?</a:t>
            </a:r>
          </a:p>
          <a:p>
            <a:r>
              <a:rPr lang="es-ES" dirty="0"/>
              <a:t>¿</a:t>
            </a:r>
            <a:r>
              <a:rPr lang="es-ES" dirty="0" smtClean="0"/>
              <a:t>Desde que lugar busco el sentido?</a:t>
            </a:r>
            <a:endParaRPr lang="en-US" dirty="0"/>
          </a:p>
          <a:p>
            <a:r>
              <a:rPr lang="es-ES" dirty="0" smtClean="0"/>
              <a:t>La pregunta ¿cuál es mi vocación? Siempre esconde significados muy inconscientes.</a:t>
            </a:r>
          </a:p>
          <a:p>
            <a:r>
              <a:rPr lang="es-ES" dirty="0" smtClean="0"/>
              <a:t>¿Qué creo que me va a proporcionar saber mi vocación?</a:t>
            </a:r>
          </a:p>
          <a:p>
            <a:r>
              <a:rPr lang="es-ES" dirty="0" smtClean="0"/>
              <a:t>Surge miedo cuando no damos con la respuesta</a:t>
            </a:r>
          </a:p>
          <a:p>
            <a:r>
              <a:rPr lang="es-ES" dirty="0" smtClean="0"/>
              <a:t>El propósito: objetivo que se quiere conseguir.</a:t>
            </a:r>
            <a:r>
              <a:rPr lang="en-US" dirty="0"/>
              <a:t> </a:t>
            </a:r>
            <a:r>
              <a:rPr lang="en-US" dirty="0" smtClean="0"/>
              <a:t> </a:t>
            </a:r>
            <a:r>
              <a:rPr lang="en-US" dirty="0" err="1" smtClean="0"/>
              <a:t>Apelar</a:t>
            </a:r>
            <a:r>
              <a:rPr lang="en-US" dirty="0" smtClean="0"/>
              <a:t> a </a:t>
            </a:r>
            <a:r>
              <a:rPr lang="en-US" dirty="0" err="1" smtClean="0"/>
              <a:t>escuchar</a:t>
            </a:r>
            <a:r>
              <a:rPr lang="en-US" dirty="0" smtClean="0"/>
              <a:t> </a:t>
            </a:r>
            <a:r>
              <a:rPr lang="en-US" dirty="0" err="1" smtClean="0"/>
              <a:t>interna</a:t>
            </a:r>
            <a:r>
              <a:rPr lang="en-US" dirty="0" smtClean="0"/>
              <a:t>.</a:t>
            </a:r>
            <a:endParaRPr lang="es-ES" dirty="0" smtClean="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79302" y="253048"/>
            <a:ext cx="1588773" cy="158877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885971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Puntos claves para la vocación</a:t>
            </a:r>
            <a:endParaRPr lang="en-US" dirty="0"/>
          </a:p>
        </p:txBody>
      </p:sp>
      <p:sp>
        <p:nvSpPr>
          <p:cNvPr id="3" name="Marcador de contenido 2"/>
          <p:cNvSpPr>
            <a:spLocks noGrp="1"/>
          </p:cNvSpPr>
          <p:nvPr>
            <p:ph idx="1"/>
          </p:nvPr>
        </p:nvSpPr>
        <p:spPr>
          <a:xfrm>
            <a:off x="646111" y="1522831"/>
            <a:ext cx="10657993" cy="4195481"/>
          </a:xfrm>
        </p:spPr>
        <p:txBody>
          <a:bodyPr>
            <a:normAutofit fontScale="92500" lnSpcReduction="10000"/>
          </a:bodyPr>
          <a:lstStyle/>
          <a:p>
            <a:pPr marL="0" indent="0">
              <a:buNone/>
            </a:pPr>
            <a:r>
              <a:rPr lang="es-ES" sz="2400" b="1" dirty="0" smtClean="0">
                <a:latin typeface="Arial" panose="020B0604020202020204" pitchFamily="34" charset="0"/>
                <a:cs typeface="Arial" panose="020B0604020202020204" pitchFamily="34" charset="0"/>
              </a:rPr>
              <a:t>¿Qué mirar en la carta natal?</a:t>
            </a:r>
          </a:p>
          <a:p>
            <a:pPr marL="0" indent="0" algn="just">
              <a:buNone/>
            </a:pPr>
            <a:r>
              <a:rPr lang="es-ES" b="1" dirty="0" smtClean="0">
                <a:latin typeface="Arial" panose="020B0604020202020204" pitchFamily="34" charset="0"/>
                <a:cs typeface="Arial" panose="020B0604020202020204" pitchFamily="34" charset="0"/>
              </a:rPr>
              <a:t>El Sol:  </a:t>
            </a:r>
            <a:r>
              <a:rPr lang="es-ES" dirty="0" smtClean="0">
                <a:latin typeface="Arial" panose="020B0604020202020204" pitchFamily="34" charset="0"/>
                <a:cs typeface="Arial" panose="020B0604020202020204" pitchFamily="34" charset="0"/>
              </a:rPr>
              <a:t>Nos anima a expresarnos con autenticidad y nos impulsa a buscar la </a:t>
            </a:r>
            <a:r>
              <a:rPr lang="es-ES" dirty="0" err="1" smtClean="0">
                <a:latin typeface="Arial" panose="020B0604020202020204" pitchFamily="34" charset="0"/>
                <a:cs typeface="Arial" panose="020B0604020202020204" pitchFamily="34" charset="0"/>
              </a:rPr>
              <a:t>autorealización</a:t>
            </a:r>
            <a:r>
              <a:rPr lang="es-ES" dirty="0" smtClean="0">
                <a:latin typeface="Arial" panose="020B0604020202020204" pitchFamily="34" charset="0"/>
                <a:cs typeface="Arial" panose="020B0604020202020204" pitchFamily="34" charset="0"/>
              </a:rPr>
              <a:t> y en esta búsqueda aparece la vocación.</a:t>
            </a:r>
          </a:p>
          <a:p>
            <a:pPr marL="0" indent="0" algn="just">
              <a:buNone/>
            </a:pPr>
            <a:r>
              <a:rPr lang="es-ES" dirty="0" smtClean="0">
                <a:latin typeface="Arial" panose="020B0604020202020204" pitchFamily="34" charset="0"/>
                <a:cs typeface="Arial" panose="020B0604020202020204" pitchFamily="34" charset="0"/>
              </a:rPr>
              <a:t>Que te apasiona, que te enciende que te llena de vitalidad en que actividades te sientes más tu misma que nunca?</a:t>
            </a:r>
          </a:p>
          <a:p>
            <a:pPr marL="0" indent="0" algn="just">
              <a:buNone/>
            </a:pPr>
            <a:r>
              <a:rPr lang="es-ES" b="1" dirty="0" smtClean="0">
                <a:latin typeface="Arial" panose="020B0604020202020204" pitchFamily="34" charset="0"/>
                <a:cs typeface="Arial" panose="020B0604020202020204" pitchFamily="34" charset="0"/>
              </a:rPr>
              <a:t>Saturno:  </a:t>
            </a:r>
            <a:r>
              <a:rPr lang="es-ES" dirty="0" smtClean="0">
                <a:latin typeface="Arial" panose="020B0604020202020204" pitchFamily="34" charset="0"/>
                <a:cs typeface="Arial" panose="020B0604020202020204" pitchFamily="34" charset="0"/>
              </a:rPr>
              <a:t>Por signo y casa.  Saturno tiene la función de construir realidad, se pone manos a la obra planificando, concretando,  permite poner en práctica el llamado.  Te hará las preguntas incómodas para que el proyecto o deseo a cumplir tengan pies y cabeza.  Saturno también es el planeta de las metas y ambiciones, es un planeta social que también tiene que ver con el llamado a contribuir al mundo, al colectivo</a:t>
            </a:r>
          </a:p>
          <a:p>
            <a:pPr marL="0" indent="0" algn="just">
              <a:buNone/>
            </a:pPr>
            <a:r>
              <a:rPr lang="es-ES" dirty="0" smtClean="0">
                <a:latin typeface="Arial" panose="020B0604020202020204" pitchFamily="34" charset="0"/>
                <a:cs typeface="Arial" panose="020B0604020202020204" pitchFamily="34" charset="0"/>
              </a:rPr>
              <a:t>Donde este Saturno nos indicará la forma de concretar, de enfocarse, el tipo de disciplina, de organizarse y de donde obtiene el llamado a aportar en sociedad y la casa nos dirá el área de la vida en que ese potencial puede tener mayor fuerza.</a:t>
            </a: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79302" y="253048"/>
            <a:ext cx="1588773" cy="158877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000544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Puntos claves para la vocación</a:t>
            </a:r>
            <a:endParaRPr lang="en-US" dirty="0"/>
          </a:p>
        </p:txBody>
      </p:sp>
      <p:sp>
        <p:nvSpPr>
          <p:cNvPr id="3" name="Marcador de contenido 2"/>
          <p:cNvSpPr>
            <a:spLocks noGrp="1"/>
          </p:cNvSpPr>
          <p:nvPr>
            <p:ph idx="1"/>
          </p:nvPr>
        </p:nvSpPr>
        <p:spPr>
          <a:xfrm>
            <a:off x="646111" y="1522831"/>
            <a:ext cx="10657993" cy="4195481"/>
          </a:xfrm>
        </p:spPr>
        <p:txBody>
          <a:bodyPr>
            <a:normAutofit fontScale="92500" lnSpcReduction="10000"/>
          </a:bodyPr>
          <a:lstStyle/>
          <a:p>
            <a:pPr marL="0" indent="0" algn="just">
              <a:buNone/>
            </a:pPr>
            <a:r>
              <a:rPr lang="es-ES" b="1" dirty="0" smtClean="0">
                <a:latin typeface="Arial" panose="020B0604020202020204" pitchFamily="34" charset="0"/>
                <a:cs typeface="Arial" panose="020B0604020202020204" pitchFamily="34" charset="0"/>
              </a:rPr>
              <a:t>Júpiter:  </a:t>
            </a:r>
            <a:r>
              <a:rPr lang="es-ES" dirty="0" smtClean="0">
                <a:latin typeface="Arial" panose="020B0604020202020204" pitchFamily="34" charset="0"/>
                <a:cs typeface="Arial" panose="020B0604020202020204" pitchFamily="34" charset="0"/>
              </a:rPr>
              <a:t>en Júpiter podemos leer el punto de sentido, lo que orienta a las personas</a:t>
            </a:r>
          </a:p>
          <a:p>
            <a:pPr marL="0" indent="0" algn="just">
              <a:buNone/>
            </a:pPr>
            <a:r>
              <a:rPr lang="es-ES" dirty="0" smtClean="0">
                <a:latin typeface="Arial" panose="020B0604020202020204" pitchFamily="34" charset="0"/>
                <a:cs typeface="Arial" panose="020B0604020202020204" pitchFamily="34" charset="0"/>
              </a:rPr>
              <a:t> mediante la confianza y la motivación.  El signo donde esté este planeta dirá aquello que te hace sentir entusiasmad@, el tipo de temática que te aportará esa sensación de expansión,  la casa será el área de la vida en que voy a expandirme, me mostrará donde debo aprender  para lograrlo, el escenario en que sentiré motivación y confianza.</a:t>
            </a:r>
            <a:endParaRPr lang="es-ES" b="1" dirty="0" smtClean="0">
              <a:latin typeface="Arial" panose="020B0604020202020204" pitchFamily="34" charset="0"/>
              <a:cs typeface="Arial" panose="020B0604020202020204" pitchFamily="34" charset="0"/>
            </a:endParaRPr>
          </a:p>
          <a:p>
            <a:pPr marL="0" indent="0" algn="just">
              <a:buNone/>
            </a:pPr>
            <a:r>
              <a:rPr lang="es-ES" b="1" dirty="0" smtClean="0">
                <a:latin typeface="Arial" panose="020B0604020202020204" pitchFamily="34" charset="0"/>
                <a:cs typeface="Arial" panose="020B0604020202020204" pitchFamily="34" charset="0"/>
              </a:rPr>
              <a:t>Las casas de tierra y sus regentes (II, IV y X):  </a:t>
            </a:r>
            <a:r>
              <a:rPr lang="es-ES" dirty="0" smtClean="0">
                <a:latin typeface="Arial" panose="020B0604020202020204" pitchFamily="34" charset="0"/>
                <a:cs typeface="Arial" panose="020B0604020202020204" pitchFamily="34" charset="0"/>
              </a:rPr>
              <a:t>Se relacionan directamente con aquello que hemos venido a materializar  crear en este mundo.  Concretar, conseguir estabilidad y realización.  Son la manifestación tangible de los deseos con la aplicación del talento y disciplina,  también nos muestra como nos relacionamos con el merecimiento y la valoración personal, ya que esto nos retribuye la realidad desde fuera (autoestima).</a:t>
            </a:r>
          </a:p>
          <a:p>
            <a:pPr marL="0" indent="0" algn="just">
              <a:buNone/>
            </a:pPr>
            <a:r>
              <a:rPr lang="es-ES" dirty="0" smtClean="0">
                <a:latin typeface="Arial" panose="020B0604020202020204" pitchFamily="34" charset="0"/>
                <a:cs typeface="Arial" panose="020B0604020202020204" pitchFamily="34" charset="0"/>
              </a:rPr>
              <a:t>Casa II: habla de talentos,  recursos y como nos relacionamos con aquello que valoramos, también muestra la relación de autoestima.  Cuáles son mis talentos?, Cómo puedo construir seguridad?, Cómo me valoro a mi mismo?, Cómo me relaciono con los recursos que poseo, mi tiempo, mi dinero, mis recursos?</a:t>
            </a: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79302" y="253048"/>
            <a:ext cx="1588773" cy="158877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153835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Puntos claves para la vocación</a:t>
            </a:r>
            <a:endParaRPr lang="en-US" dirty="0"/>
          </a:p>
        </p:txBody>
      </p:sp>
      <p:sp>
        <p:nvSpPr>
          <p:cNvPr id="3" name="Marcador de contenido 2"/>
          <p:cNvSpPr>
            <a:spLocks noGrp="1"/>
          </p:cNvSpPr>
          <p:nvPr>
            <p:ph idx="1"/>
          </p:nvPr>
        </p:nvSpPr>
        <p:spPr>
          <a:xfrm>
            <a:off x="646111" y="1522831"/>
            <a:ext cx="10657993" cy="4195481"/>
          </a:xfrm>
        </p:spPr>
        <p:txBody>
          <a:bodyPr>
            <a:normAutofit/>
          </a:bodyPr>
          <a:lstStyle/>
          <a:p>
            <a:pPr marL="0" indent="0" algn="just">
              <a:buNone/>
            </a:pPr>
            <a:r>
              <a:rPr lang="es-ES" b="1" dirty="0" smtClean="0">
                <a:latin typeface="Arial" panose="020B0604020202020204" pitchFamily="34" charset="0"/>
                <a:cs typeface="Arial" panose="020B0604020202020204" pitchFamily="34" charset="0"/>
              </a:rPr>
              <a:t>Casa VI:  </a:t>
            </a:r>
            <a:r>
              <a:rPr lang="es-ES" dirty="0" smtClean="0">
                <a:latin typeface="Arial" panose="020B0604020202020204" pitchFamily="34" charset="0"/>
                <a:cs typeface="Arial" panose="020B0604020202020204" pitchFamily="34" charset="0"/>
              </a:rPr>
              <a:t>Cómo es la forma que tenemos de gestionar y valorar esos recursos para</a:t>
            </a:r>
          </a:p>
          <a:p>
            <a:pPr marL="0" indent="0" algn="just">
              <a:buNone/>
            </a:pPr>
            <a:r>
              <a:rPr lang="es-ES" dirty="0" smtClean="0">
                <a:latin typeface="Arial" panose="020B0604020202020204" pitchFamily="34" charset="0"/>
                <a:cs typeface="Arial" panose="020B0604020202020204" pitchFamily="34" charset="0"/>
              </a:rPr>
              <a:t>ponerlos al servicio, en que usamos nuestro tiempo, dinero y energía, si lo podemos hacer de manera eficiente o no.  Esta casa muestra la rutina, el espacio laboral en donde pasamos muchas horas, te muestra los hábitos diarios que más resuenan contigo,  Qué tipo de ambiente cotidiano me hace bien?, Cómo cuido mi salud a todos los niveles? Cómo es mi organización, mi eficiencia?, qué servicios siento que he venido a traer al mundo?.</a:t>
            </a:r>
          </a:p>
          <a:p>
            <a:pPr marL="0" indent="0" algn="just">
              <a:buNone/>
            </a:pPr>
            <a:r>
              <a:rPr lang="es-ES" b="1" dirty="0" smtClean="0">
                <a:latin typeface="Arial" panose="020B0604020202020204" pitchFamily="34" charset="0"/>
                <a:cs typeface="Arial" panose="020B0604020202020204" pitchFamily="34" charset="0"/>
              </a:rPr>
              <a:t>Casa X</a:t>
            </a:r>
            <a:r>
              <a:rPr lang="es-ES" dirty="0" smtClean="0">
                <a:latin typeface="Arial" panose="020B0604020202020204" pitchFamily="34" charset="0"/>
                <a:cs typeface="Arial" panose="020B0604020202020204" pitchFamily="34" charset="0"/>
              </a:rPr>
              <a:t>:  Muestra nuestras metas, objetivos y capacidad de compromiso y disciplina para lograrlo, todos tenemos una mirada diferente del éxito y de como queremos ser vistos y reconocidos </a:t>
            </a:r>
            <a:r>
              <a:rPr lang="es-ES" dirty="0" err="1" smtClean="0">
                <a:latin typeface="Arial" panose="020B0604020202020204" pitchFamily="34" charset="0"/>
                <a:cs typeface="Arial" panose="020B0604020202020204" pitchFamily="34" charset="0"/>
              </a:rPr>
              <a:t>publicamente</a:t>
            </a:r>
            <a:r>
              <a:rPr lang="es-ES" dirty="0" smtClean="0">
                <a:latin typeface="Arial" panose="020B0604020202020204" pitchFamily="34" charset="0"/>
                <a:cs typeface="Arial" panose="020B0604020202020204" pitchFamily="34" charset="0"/>
              </a:rPr>
              <a:t>.  Aquí vemos muy clara la energía de la profesión.  Cuál es mi idea de éxito?  Cómo puedo alcanzar mis metas? Cómo es mi imagen social? Cómo soy mi propia autoridad? En que quiero ser un referente para otros? Qué aporta mi trabajo al mundo?</a:t>
            </a: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79302" y="253048"/>
            <a:ext cx="1588773" cy="158877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756695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6111" y="412962"/>
            <a:ext cx="9404723" cy="1400530"/>
          </a:xfrm>
        </p:spPr>
        <p:txBody>
          <a:bodyPr/>
          <a:lstStyle/>
          <a:p>
            <a:r>
              <a:rPr lang="es-ES" dirty="0" smtClean="0"/>
              <a:t>Puntos claves para la vocación</a:t>
            </a:r>
            <a:endParaRPr lang="en-US" dirty="0"/>
          </a:p>
        </p:txBody>
      </p:sp>
      <p:sp>
        <p:nvSpPr>
          <p:cNvPr id="3" name="Marcador de contenido 2"/>
          <p:cNvSpPr>
            <a:spLocks noGrp="1"/>
          </p:cNvSpPr>
          <p:nvPr>
            <p:ph idx="1"/>
          </p:nvPr>
        </p:nvSpPr>
        <p:spPr>
          <a:xfrm>
            <a:off x="646111" y="1973406"/>
            <a:ext cx="10657993" cy="3744906"/>
          </a:xfrm>
        </p:spPr>
        <p:txBody>
          <a:bodyPr>
            <a:normAutofit/>
          </a:bodyPr>
          <a:lstStyle/>
          <a:p>
            <a:pPr marL="0" indent="0">
              <a:buNone/>
            </a:pPr>
            <a:r>
              <a:rPr lang="es-ES" sz="1900" b="1" dirty="0" smtClean="0">
                <a:latin typeface="Arial" panose="020B0604020202020204" pitchFamily="34" charset="0"/>
                <a:cs typeface="Arial" panose="020B0604020202020204" pitchFamily="34" charset="0"/>
              </a:rPr>
              <a:t>El nodo norte:  </a:t>
            </a:r>
            <a:r>
              <a:rPr lang="es-ES" sz="1900" dirty="0" smtClean="0">
                <a:latin typeface="Arial" panose="020B0604020202020204" pitchFamily="34" charset="0"/>
                <a:cs typeface="Arial" panose="020B0604020202020204" pitchFamily="34" charset="0"/>
              </a:rPr>
              <a:t>Tiene que ver con cosas crecientes, que aumentan, es el norte, nos da una dirección,  ver hacia donde va, esa mirada hacia la evolución de nuestro ser, nos orienta y direcciona desde un lugar muy profundo,  el signo y casa nos dirá que tipo de experiencia y energía nos darán un norte muy profundo en nuestra búsqueda.</a:t>
            </a: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79302" y="253048"/>
            <a:ext cx="1588773" cy="158877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479002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6111" y="412962"/>
            <a:ext cx="9404723" cy="991768"/>
          </a:xfrm>
        </p:spPr>
        <p:txBody>
          <a:bodyPr/>
          <a:lstStyle/>
          <a:p>
            <a:r>
              <a:rPr lang="es-ES" dirty="0" smtClean="0"/>
              <a:t>Signos interceptados</a:t>
            </a:r>
            <a:endParaRPr lang="en-US" dirty="0"/>
          </a:p>
        </p:txBody>
      </p:sp>
      <p:sp>
        <p:nvSpPr>
          <p:cNvPr id="3" name="Marcador de contenido 2"/>
          <p:cNvSpPr>
            <a:spLocks noGrp="1"/>
          </p:cNvSpPr>
          <p:nvPr>
            <p:ph idx="1"/>
          </p:nvPr>
        </p:nvSpPr>
        <p:spPr>
          <a:xfrm>
            <a:off x="646111" y="1973406"/>
            <a:ext cx="10657993" cy="3744906"/>
          </a:xfrm>
        </p:spPr>
        <p:txBody>
          <a:bodyPr>
            <a:normAutofit/>
          </a:bodyPr>
          <a:lstStyle/>
          <a:p>
            <a:pPr marL="0" indent="0" algn="just">
              <a:buNone/>
            </a:pPr>
            <a:r>
              <a:rPr lang="es-ES" sz="1900" dirty="0">
                <a:latin typeface="Arial" panose="020B0604020202020204" pitchFamily="34" charset="0"/>
                <a:cs typeface="Arial" panose="020B0604020202020204" pitchFamily="34" charset="0"/>
              </a:rPr>
              <a:t>L</a:t>
            </a:r>
            <a:r>
              <a:rPr lang="es-ES" sz="1900" dirty="0" smtClean="0">
                <a:latin typeface="Arial" panose="020B0604020202020204" pitchFamily="34" charset="0"/>
                <a:cs typeface="Arial" panose="020B0604020202020204" pitchFamily="34" charset="0"/>
              </a:rPr>
              <a:t>os </a:t>
            </a:r>
            <a:r>
              <a:rPr lang="es-ES" sz="1900" dirty="0">
                <a:latin typeface="Arial" panose="020B0604020202020204" pitchFamily="34" charset="0"/>
                <a:cs typeface="Arial" panose="020B0604020202020204" pitchFamily="34" charset="0"/>
              </a:rPr>
              <a:t>Signos interceptados son aquellos que quedan </a:t>
            </a:r>
            <a:r>
              <a:rPr lang="es-ES" sz="1900" dirty="0" smtClean="0">
                <a:latin typeface="Arial" panose="020B0604020202020204" pitchFamily="34" charset="0"/>
                <a:cs typeface="Arial" panose="020B0604020202020204" pitchFamily="34" charset="0"/>
              </a:rPr>
              <a:t>“</a:t>
            </a:r>
            <a:r>
              <a:rPr lang="es-ES" sz="1900" dirty="0">
                <a:latin typeface="Arial" panose="020B0604020202020204" pitchFamily="34" charset="0"/>
                <a:cs typeface="Arial" panose="020B0604020202020204" pitchFamily="34" charset="0"/>
              </a:rPr>
              <a:t>atrapados” en medio de ciertas Casas por no tener </a:t>
            </a:r>
            <a:r>
              <a:rPr lang="es-ES" sz="1900" dirty="0" smtClean="0">
                <a:latin typeface="Arial" panose="020B0604020202020204" pitchFamily="34" charset="0"/>
                <a:cs typeface="Arial" panose="020B0604020202020204" pitchFamily="34" charset="0"/>
              </a:rPr>
              <a:t>Cúspides. Si </a:t>
            </a:r>
            <a:r>
              <a:rPr lang="es-ES" sz="1900" dirty="0">
                <a:latin typeface="Arial" panose="020B0604020202020204" pitchFamily="34" charset="0"/>
                <a:cs typeface="Arial" panose="020B0604020202020204" pitchFamily="34" charset="0"/>
              </a:rPr>
              <a:t>los Signos son la energía y las Casas astrológicas son los lugares donde se expresa esa energía, entonces los signos interceptados no tienen salida directa.</a:t>
            </a:r>
            <a:r>
              <a:rPr lang="es-ES" sz="1900" dirty="0">
                <a:latin typeface="Arial" panose="020B0604020202020204" pitchFamily="34" charset="0"/>
                <a:cs typeface="Arial" panose="020B0604020202020204" pitchFamily="34" charset="0"/>
              </a:rPr>
              <a:t/>
            </a:r>
            <a:br>
              <a:rPr lang="es-ES" sz="1900" dirty="0">
                <a:latin typeface="Arial" panose="020B0604020202020204" pitchFamily="34" charset="0"/>
                <a:cs typeface="Arial" panose="020B0604020202020204" pitchFamily="34" charset="0"/>
              </a:rPr>
            </a:br>
            <a:r>
              <a:rPr lang="es-ES" sz="1900" dirty="0">
                <a:latin typeface="Arial" panose="020B0604020202020204" pitchFamily="34" charset="0"/>
                <a:cs typeface="Arial" panose="020B0604020202020204" pitchFamily="34" charset="0"/>
              </a:rPr>
              <a:t>Entonces, acá vamos a tener que buscar a los regentes de los dos Signos en cuestión para ver en qué otra parte de la Carta Natal se esta canalizando esta energía.</a:t>
            </a:r>
            <a:r>
              <a:rPr lang="es-ES" sz="1900" dirty="0">
                <a:latin typeface="Arial" panose="020B0604020202020204" pitchFamily="34" charset="0"/>
                <a:cs typeface="Arial" panose="020B0604020202020204" pitchFamily="34" charset="0"/>
              </a:rPr>
              <a:t/>
            </a:r>
            <a:br>
              <a:rPr lang="es-ES" sz="1900" dirty="0">
                <a:latin typeface="Arial" panose="020B0604020202020204" pitchFamily="34" charset="0"/>
                <a:cs typeface="Arial" panose="020B0604020202020204" pitchFamily="34" charset="0"/>
              </a:rPr>
            </a:br>
            <a:endParaRPr lang="es-ES" sz="1900" dirty="0" smtClean="0">
              <a:latin typeface="Arial" panose="020B0604020202020204" pitchFamily="34" charset="0"/>
              <a:cs typeface="Arial" panose="020B0604020202020204" pitchFamily="34" charset="0"/>
            </a:endParaRPr>
          </a:p>
          <a:p>
            <a:pPr marL="0" indent="0" algn="just">
              <a:buNone/>
            </a:pPr>
            <a:r>
              <a:rPr lang="es-ES" sz="1900" dirty="0" smtClean="0">
                <a:latin typeface="Arial" panose="020B0604020202020204" pitchFamily="34" charset="0"/>
                <a:cs typeface="Arial" panose="020B0604020202020204" pitchFamily="34" charset="0"/>
              </a:rPr>
              <a:t>Por </a:t>
            </a:r>
            <a:r>
              <a:rPr lang="es-ES" sz="1900" dirty="0">
                <a:latin typeface="Arial" panose="020B0604020202020204" pitchFamily="34" charset="0"/>
                <a:cs typeface="Arial" panose="020B0604020202020204" pitchFamily="34" charset="0"/>
              </a:rPr>
              <a:t>ejemplo, si esta interceptado el eje de los Signos ARIES y LIBRA entonces vamos a buscar a Marte como regente de Aries y a Venus como regente de </a:t>
            </a:r>
            <a:r>
              <a:rPr lang="es-ES" sz="1900" dirty="0" smtClean="0">
                <a:latin typeface="Arial" panose="020B0604020202020204" pitchFamily="34" charset="0"/>
                <a:cs typeface="Arial" panose="020B0604020202020204" pitchFamily="34" charset="0"/>
              </a:rPr>
              <a:t>Libra.</a:t>
            </a:r>
          </a:p>
          <a:p>
            <a:pPr marL="0" indent="0" algn="just">
              <a:buNone/>
            </a:pPr>
            <a:r>
              <a:rPr lang="es-ES" sz="1900" dirty="0" smtClean="0">
                <a:latin typeface="Arial" panose="020B0604020202020204" pitchFamily="34" charset="0"/>
                <a:cs typeface="Arial" panose="020B0604020202020204" pitchFamily="34" charset="0"/>
              </a:rPr>
              <a:t>En el caso de los planetas que se encuentren en signos interceptados,  para poder incorporarlos será mediante los aspectos y sus regentes.</a:t>
            </a:r>
            <a:endParaRPr lang="es-ES" sz="1900" dirty="0" smtClean="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79302" y="213291"/>
            <a:ext cx="1588773" cy="158877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663521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79302" y="213291"/>
            <a:ext cx="1588773" cy="158877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Imagen 4"/>
          <p:cNvPicPr>
            <a:picLocks noChangeAspect="1"/>
          </p:cNvPicPr>
          <p:nvPr/>
        </p:nvPicPr>
        <p:blipFill rotWithShape="1">
          <a:blip r:embed="rId3">
            <a:extLst>
              <a:ext uri="{28A0092B-C50C-407E-A947-70E740481C1C}">
                <a14:useLocalDpi xmlns:a14="http://schemas.microsoft.com/office/drawing/2010/main" val="0"/>
              </a:ext>
            </a:extLst>
          </a:blip>
          <a:srcRect l="31147"/>
          <a:stretch/>
        </p:blipFill>
        <p:spPr>
          <a:xfrm>
            <a:off x="834887" y="319915"/>
            <a:ext cx="6016487" cy="6150674"/>
          </a:xfrm>
          <a:prstGeom prst="ellipse">
            <a:avLst/>
          </a:prstGeom>
        </p:spPr>
      </p:pic>
    </p:spTree>
    <p:extLst>
      <p:ext uri="{BB962C8B-B14F-4D97-AF65-F5344CB8AC3E}">
        <p14:creationId xmlns:p14="http://schemas.microsoft.com/office/powerpoint/2010/main" val="2072827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docProps/app.xml><?xml version="1.0" encoding="utf-8"?>
<Properties xmlns="http://schemas.openxmlformats.org/officeDocument/2006/extended-properties" xmlns:vt="http://schemas.openxmlformats.org/officeDocument/2006/docPropsVTypes">
  <Template>Ion</Template>
  <TotalTime>3148</TotalTime>
  <Words>1470</Words>
  <Application>Microsoft Office PowerPoint</Application>
  <PresentationFormat>Panorámica</PresentationFormat>
  <Paragraphs>87</Paragraphs>
  <Slides>19</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19</vt:i4>
      </vt:variant>
    </vt:vector>
  </HeadingPairs>
  <TitlesOfParts>
    <vt:vector size="24" baseType="lpstr">
      <vt:lpstr>Arial</vt:lpstr>
      <vt:lpstr>Century Gothic</vt:lpstr>
      <vt:lpstr>Wingdings</vt:lpstr>
      <vt:lpstr>Wingdings 3</vt:lpstr>
      <vt:lpstr>Ion</vt:lpstr>
      <vt:lpstr>Presentación de PowerPoint</vt:lpstr>
      <vt:lpstr>TIPS PARA INTERPRETACIÓN  CARTAS NATALES</vt:lpstr>
      <vt:lpstr>Presentación de PowerPoint</vt:lpstr>
      <vt:lpstr>Presentación de PowerPoint</vt:lpstr>
      <vt:lpstr>EN CASA XII</vt:lpstr>
      <vt:lpstr>Presentación de PowerPoint</vt:lpstr>
      <vt:lpstr>Presentación de PowerPoint</vt:lpstr>
      <vt:lpstr>Presentación de PowerPoint</vt:lpstr>
      <vt:lpstr>Nacer con Urano en los puntos antes mencionados da una sensación de  condición de locura que descoloca y hace que la conciencia trate de buscar estabilidad y forma, el pertenecer a algo. Las personas con mucho urano tienden a polarizarse a buscar lo seguro, se rigidizan, buscan trabajos, relaciones, actividades muy estables, construyen familias muy cerradas, busca forma  y estabilidad, donde la  persona construye un psiquismo que se defiende de los imprevistos, pero esto va a recibir desestabilización de afuera y la persona se tenderá a rigidizar más,  la energía se polariza a la Luna (contención) y Saturno (forma y estructura), porque cualquier fantansía diferente  a todo esto genera la idea de locura y psicológicamente no pude entender esto ya que evitará esa sensación muy fuerte de quedar fuera de la especie humana, de ser excluido por sentirse muy diferente.   La otra polaridad es hacia el “soy el rebelde,  me revelo frente a la autoridad y las formas. Al no integrar las polaridades a estas personas les es imposible  connotar lo uraniano con la creatividad transformadora, el poder de  aceptar los cambios sin angustia, ni comprender que tolerar la hoja en blanco  es poder para  generar lo nuevo, es el salto al vacío.  La alquimia aquí es poner la creatividad en la forma. </vt:lpstr>
      <vt:lpstr>Presentación de PowerPoint</vt:lpstr>
      <vt:lpstr>Nacer con mucho Neptuno es una carga perturbadora por su sensación de no borde, de caos, de la disolución de límites y formas.  Estas personas tienen una hipersensibilidad,  nacieron para resonar y ser compasivos con todos,  son seres premiables, porosos, la psicología Neptuniana es la del desborde.  Pero el psiquismo necesita de un borde  y muy definido y claro,  estas personas al no tener un borde no se pueden definir a si mismas.  “no tengo idea de quién soy con tanto Neptuno”   Una polarización desde la infancia es a generar barreras para contener la sensibilidad y esto hacen que  la persona se vuelva rígida y estructurada, tensa, evita el empatizar y se vuelven rápidas.  Otras se polarizan y necesitan mucho tiempo desde que se levantan hasta salir a la realidad,  este tiempo que necesitan para ir introduciéndose al entorno.  Lo elemental es el tiempo para no ponerse rígidos y seguir su ritual necesario  para salir del estado de no sentir forma.  También necesitan mucho descanso frente a escenarios de sociabilización para recomponer y limpiar su energía que queda cargada del entorno. Estas personas no ven lo neptuniano como sensibilidad y sabiduría si no más bien como algo sin forma, el Neptuniano rechaza la forma,  generalmente siente que el cuerpo es un lastre que debe cargar y sienten que su sensibilidad no tiene espacio en este planeta tierra. Quienes logran la manifestanción de lo neptuniano lo hacen generalmente mediante el arte, música, poesía,  pintura,  etc.   </vt:lpstr>
      <vt:lpstr>Presentación de PowerPoint</vt:lpstr>
      <vt:lpstr>Astrología y vocación</vt:lpstr>
      <vt:lpstr>Puntos claves para la vocación</vt:lpstr>
      <vt:lpstr>Puntos claves para la vocación</vt:lpstr>
      <vt:lpstr>Puntos claves para la vocación</vt:lpstr>
      <vt:lpstr>Puntos claves para la vocación</vt:lpstr>
      <vt:lpstr>Signos interceptados</vt:lpstr>
      <vt:lpstr>Presentación de PowerPoint</vt:lpstr>
    </vt:vector>
  </TitlesOfParts>
  <Company>InKulpado666</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CAROLINA S</dc:creator>
  <cp:lastModifiedBy>CAROLINA S</cp:lastModifiedBy>
  <cp:revision>244</cp:revision>
  <dcterms:created xsi:type="dcterms:W3CDTF">2024-03-18T13:16:16Z</dcterms:created>
  <dcterms:modified xsi:type="dcterms:W3CDTF">2024-08-12T17:14:31Z</dcterms:modified>
</cp:coreProperties>
</file>