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0"/>
  </p:normalViewPr>
  <p:slideViewPr>
    <p:cSldViewPr>
      <p:cViewPr varScale="1">
        <p:scale>
          <a:sx n="90" d="100"/>
          <a:sy n="90" d="100"/>
        </p:scale>
        <p:origin x="232" y="4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012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52329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753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0542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976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23060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41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31005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4206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6313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75870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98639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4179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259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02080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631357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46464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62183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7237" y="743356"/>
            <a:ext cx="8592186" cy="2864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57237" y="4730022"/>
            <a:ext cx="5582920" cy="11736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54248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0155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s-CL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010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  <p:sldLayoutId id="2147483727" r:id="rId19"/>
    <p:sldLayoutId id="2147483728" r:id="rId20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1414951"/>
            <a:ext cx="8316167" cy="37061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br>
              <a:rPr lang="es-ES" sz="8000" spc="-10" dirty="0">
                <a:solidFill>
                  <a:schemeClr val="tx2">
                    <a:lumMod val="75000"/>
                  </a:schemeClr>
                </a:solidFill>
              </a:rPr>
            </a:br>
            <a:r>
              <a:rPr sz="8000" spc="-10" dirty="0">
                <a:solidFill>
                  <a:schemeClr val="tx2">
                    <a:lumMod val="75000"/>
                  </a:schemeClr>
                </a:solidFill>
              </a:rPr>
              <a:t>EXPERIMENTOS </a:t>
            </a:r>
            <a:r>
              <a:rPr sz="8000" spc="-10" dirty="0">
                <a:solidFill>
                  <a:schemeClr val="tx1"/>
                </a:solidFill>
              </a:rPr>
              <a:t>CUANTICOS</a:t>
            </a:r>
            <a:endParaRPr sz="8000" dirty="0">
              <a:solidFill>
                <a:schemeClr val="tx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7F79FEE-B7C1-06E5-FAFD-E73D94DFA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4419600"/>
            <a:ext cx="2838450" cy="28384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01819" y="2116"/>
            <a:ext cx="6102985" cy="6176645"/>
            <a:chOff x="6101819" y="2116"/>
            <a:chExt cx="6102985" cy="6176645"/>
          </a:xfrm>
        </p:grpSpPr>
        <p:sp>
          <p:nvSpPr>
            <p:cNvPr id="3" name="object 3"/>
            <p:cNvSpPr/>
            <p:nvPr/>
          </p:nvSpPr>
          <p:spPr>
            <a:xfrm>
              <a:off x="6108169" y="8466"/>
              <a:ext cx="6080760" cy="6163945"/>
            </a:xfrm>
            <a:custGeom>
              <a:avLst/>
              <a:gdLst/>
              <a:ahLst/>
              <a:cxnLst/>
              <a:rect l="l" t="t" r="r" b="b"/>
              <a:pathLst>
                <a:path w="6080759" h="6163945">
                  <a:moveTo>
                    <a:pt x="5929841" y="0"/>
                  </a:moveTo>
                  <a:lnTo>
                    <a:pt x="2119841" y="3810000"/>
                  </a:lnTo>
                </a:path>
                <a:path w="6080759" h="6163945">
                  <a:moveTo>
                    <a:pt x="6080654" y="83077"/>
                  </a:moveTo>
                  <a:lnTo>
                    <a:pt x="0" y="6163732"/>
                  </a:lnTo>
                </a:path>
                <a:path w="6080759" h="6163945">
                  <a:moveTo>
                    <a:pt x="6080654" y="220132"/>
                  </a:moveTo>
                  <a:lnTo>
                    <a:pt x="1127654" y="5173132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35836" y="32278"/>
              <a:ext cx="4853305" cy="4921250"/>
            </a:xfrm>
            <a:custGeom>
              <a:avLst/>
              <a:gdLst/>
              <a:ahLst/>
              <a:cxnLst/>
              <a:rect l="l" t="t" r="r" b="b"/>
              <a:pathLst>
                <a:path w="4853305" h="4921250">
                  <a:moveTo>
                    <a:pt x="4852988" y="0"/>
                  </a:moveTo>
                  <a:lnTo>
                    <a:pt x="0" y="4852989"/>
                  </a:lnTo>
                </a:path>
                <a:path w="4853305" h="4921250">
                  <a:moveTo>
                    <a:pt x="4852988" y="577322"/>
                  </a:moveTo>
                  <a:lnTo>
                    <a:pt x="509588" y="4920721"/>
                  </a:lnTo>
                </a:path>
              </a:pathLst>
            </a:custGeom>
            <a:ln w="317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609600" y="-80111"/>
            <a:ext cx="10810613" cy="2140944"/>
          </a:xfrm>
          <a:prstGeom prst="rect">
            <a:avLst/>
          </a:prstGeom>
        </p:spPr>
        <p:txBody>
          <a:bodyPr vert="horz" wrap="square" lIns="0" tIns="657199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RELACION</a:t>
            </a:r>
            <a:r>
              <a:rPr sz="4800" spc="-75" dirty="0"/>
              <a:t> </a:t>
            </a:r>
            <a:r>
              <a:rPr sz="4800" dirty="0"/>
              <a:t>DEL</a:t>
            </a:r>
            <a:r>
              <a:rPr sz="4800" spc="-75" dirty="0"/>
              <a:t> </a:t>
            </a:r>
            <a:r>
              <a:rPr sz="4800" spc="-25" dirty="0"/>
              <a:t>ADN </a:t>
            </a:r>
            <a:r>
              <a:rPr sz="4800" dirty="0"/>
              <a:t>HUMANO</a:t>
            </a:r>
            <a:r>
              <a:rPr sz="4800" spc="-25" dirty="0"/>
              <a:t> </a:t>
            </a:r>
            <a:r>
              <a:rPr sz="4800" dirty="0"/>
              <a:t>CON</a:t>
            </a:r>
            <a:r>
              <a:rPr sz="4800" spc="-20" dirty="0"/>
              <a:t> </a:t>
            </a:r>
            <a:r>
              <a:rPr sz="4800" spc="-10" dirty="0"/>
              <a:t>NUESTRO MUNDO</a:t>
            </a:r>
            <a:endParaRPr sz="4800" dirty="0"/>
          </a:p>
        </p:txBody>
      </p:sp>
      <p:sp>
        <p:nvSpPr>
          <p:cNvPr id="6" name="object 6"/>
          <p:cNvSpPr txBox="1">
            <a:spLocks noGrp="1"/>
          </p:cNvSpPr>
          <p:nvPr>
            <p:ph type="subTitle" idx="4"/>
          </p:nvPr>
        </p:nvSpPr>
        <p:spPr>
          <a:xfrm>
            <a:off x="533400" y="3429000"/>
            <a:ext cx="7162799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solidFill>
                  <a:srgbClr val="0F486F"/>
                </a:solidFill>
                <a:latin typeface="Arial MT"/>
                <a:cs typeface="Arial MT"/>
              </a:rPr>
              <a:t>EXPERIMENTO</a:t>
            </a:r>
            <a:r>
              <a:rPr sz="5400" spc="-70" dirty="0">
                <a:solidFill>
                  <a:srgbClr val="0F486F"/>
                </a:solidFill>
                <a:latin typeface="Arial MT"/>
                <a:cs typeface="Arial MT"/>
              </a:rPr>
              <a:t> </a:t>
            </a:r>
            <a:r>
              <a:rPr lang="es-ES" sz="5400" spc="-70" dirty="0">
                <a:solidFill>
                  <a:srgbClr val="0F486F"/>
                </a:solidFill>
                <a:latin typeface="Arial MT"/>
                <a:cs typeface="Arial MT"/>
              </a:rPr>
              <a:t> </a:t>
            </a:r>
            <a:r>
              <a:rPr sz="5400" spc="-50" dirty="0">
                <a:solidFill>
                  <a:srgbClr val="0F486F"/>
                </a:solidFill>
                <a:latin typeface="Arial MT"/>
                <a:cs typeface="Arial MT"/>
              </a:rPr>
              <a:t>1</a:t>
            </a:r>
            <a:endParaRPr sz="5400" dirty="0">
              <a:latin typeface="Arial MT"/>
              <a:cs typeface="Arial M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39F59DC-ABD9-E10E-AB3A-AA6F75CAB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4419600"/>
            <a:ext cx="2838450" cy="28384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7929" y="1874658"/>
            <a:ext cx="10451071" cy="3803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5080" indent="-445134" algn="just">
              <a:lnSpc>
                <a:spcPct val="100000"/>
              </a:lnSpc>
              <a:spcBef>
                <a:spcPts val="100"/>
              </a:spcBef>
            </a:pPr>
            <a:r>
              <a:rPr sz="2550" spc="505" dirty="0">
                <a:solidFill>
                  <a:srgbClr val="FFFFFF"/>
                </a:solidFill>
                <a:latin typeface="Lucida Sans Unicode"/>
                <a:cs typeface="Lucida Sans Unicode"/>
              </a:rPr>
              <a:t>▶</a:t>
            </a:r>
            <a:r>
              <a:rPr sz="2550" spc="1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endParaRPr lang="es-ES" sz="2550" spc="140" dirty="0">
              <a:solidFill>
                <a:srgbClr val="FFFFFF"/>
              </a:solidFill>
              <a:latin typeface="Lucida Sans Unicode"/>
              <a:cs typeface="Lucida Sans Unicode"/>
            </a:endParaRPr>
          </a:p>
          <a:p>
            <a:pPr marL="457200" marR="5080" indent="-445134" algn="just">
              <a:lnSpc>
                <a:spcPct val="100000"/>
              </a:lnSpc>
              <a:spcBef>
                <a:spcPts val="100"/>
              </a:spcBef>
            </a:pPr>
            <a:r>
              <a:rPr lang="es-CL" sz="2550" spc="140" dirty="0">
                <a:solidFill>
                  <a:srgbClr val="FFFFFF"/>
                </a:solidFill>
                <a:latin typeface="Lucida Sans Unicode"/>
                <a:cs typeface="Lucida Sans Unicode"/>
              </a:rPr>
              <a:t>    </a:t>
            </a:r>
          </a:p>
          <a:p>
            <a:pPr marL="457200" marR="5080" indent="-445134" algn="just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A</a:t>
            </a:r>
            <a:r>
              <a:rPr sz="3200" spc="74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un</a:t>
            </a:r>
            <a:r>
              <a:rPr sz="3200" spc="74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tubo</a:t>
            </a:r>
            <a:r>
              <a:rPr sz="3200" spc="74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de</a:t>
            </a:r>
            <a:r>
              <a:rPr sz="3200" spc="73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vidrio</a:t>
            </a:r>
            <a:r>
              <a:rPr sz="3200" spc="74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se</a:t>
            </a:r>
            <a:r>
              <a:rPr sz="3200" spc="74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le</a:t>
            </a:r>
            <a:r>
              <a:rPr sz="3200" spc="74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saca</a:t>
            </a:r>
            <a:r>
              <a:rPr sz="3200" spc="73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el</a:t>
            </a:r>
            <a:r>
              <a:rPr sz="3200" spc="74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aire</a:t>
            </a:r>
            <a:r>
              <a:rPr sz="3200" spc="74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creando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vacío.</a:t>
            </a:r>
            <a:r>
              <a:rPr sz="3200" spc="5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Se</a:t>
            </a:r>
            <a:r>
              <a:rPr sz="3200" spc="5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miden</a:t>
            </a:r>
            <a:r>
              <a:rPr sz="3200" spc="5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las</a:t>
            </a:r>
            <a:r>
              <a:rPr sz="3200" spc="5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partículas</a:t>
            </a:r>
            <a:r>
              <a:rPr sz="3200" spc="5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de</a:t>
            </a:r>
            <a:r>
              <a:rPr sz="3200" spc="5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luz</a:t>
            </a:r>
            <a:r>
              <a:rPr sz="3200" spc="5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que</a:t>
            </a:r>
            <a:r>
              <a:rPr sz="3200" spc="5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spc="-2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hay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alrededor</a:t>
            </a:r>
            <a:r>
              <a:rPr sz="3200" spc="14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del</a:t>
            </a:r>
            <a:r>
              <a:rPr sz="3200" spc="14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vacío</a:t>
            </a:r>
            <a:r>
              <a:rPr sz="3200" spc="15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y</a:t>
            </a:r>
            <a:r>
              <a:rPr sz="3200" spc="15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se</a:t>
            </a:r>
            <a:r>
              <a:rPr sz="3200" spc="14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ve</a:t>
            </a:r>
            <a:r>
              <a:rPr sz="3200" spc="14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que</a:t>
            </a:r>
            <a:r>
              <a:rPr sz="3200" spc="14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están</a:t>
            </a:r>
            <a:r>
              <a:rPr sz="3200" spc="15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dispersas</a:t>
            </a:r>
            <a:r>
              <a:rPr sz="3200" spc="15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en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el</a:t>
            </a:r>
            <a:r>
              <a:rPr sz="3200" spc="3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tubo.</a:t>
            </a:r>
            <a:r>
              <a:rPr sz="3200" spc="4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endParaRPr lang="es-ES" sz="3200" spc="40" dirty="0">
              <a:solidFill>
                <a:schemeClr val="bg2">
                  <a:lumMod val="25000"/>
                </a:schemeClr>
              </a:solidFill>
              <a:latin typeface="Times New Roman"/>
              <a:cs typeface="Times New Roman"/>
            </a:endParaRPr>
          </a:p>
          <a:p>
            <a:pPr marL="457200" marR="5080" indent="-445134" algn="just">
              <a:lnSpc>
                <a:spcPct val="100000"/>
              </a:lnSpc>
              <a:spcBef>
                <a:spcPts val="100"/>
              </a:spcBef>
            </a:pPr>
            <a:r>
              <a:rPr lang="es-CL" sz="3200" spc="4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  </a:t>
            </a:r>
          </a:p>
          <a:p>
            <a:pPr marL="457200" marR="5080" indent="-445134" algn="just">
              <a:lnSpc>
                <a:spcPct val="100000"/>
              </a:lnSpc>
              <a:spcBef>
                <a:spcPts val="100"/>
              </a:spcBef>
            </a:pPr>
            <a:r>
              <a:rPr lang="es-CL" sz="3200" spc="4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 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Se</a:t>
            </a:r>
            <a:r>
              <a:rPr sz="3200" spc="4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le</a:t>
            </a:r>
            <a:r>
              <a:rPr sz="3200" spc="3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agrega</a:t>
            </a:r>
            <a:r>
              <a:rPr sz="3200" spc="3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ADN</a:t>
            </a:r>
            <a:r>
              <a:rPr sz="3200" spc="4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humano</a:t>
            </a:r>
            <a:r>
              <a:rPr sz="3200" spc="4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y</a:t>
            </a:r>
            <a:r>
              <a:rPr sz="3200" spc="4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se</a:t>
            </a:r>
            <a:r>
              <a:rPr sz="3200" spc="4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las</a:t>
            </a:r>
            <a:r>
              <a:rPr sz="3200" spc="4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vuelve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a</a:t>
            </a:r>
            <a:r>
              <a:rPr sz="3200" spc="28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medir</a:t>
            </a:r>
            <a:r>
              <a:rPr sz="3200" spc="29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y</a:t>
            </a:r>
            <a:r>
              <a:rPr sz="3200" spc="29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se</a:t>
            </a:r>
            <a:r>
              <a:rPr sz="3200" spc="28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observa</a:t>
            </a:r>
            <a:r>
              <a:rPr sz="3200" spc="29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que</a:t>
            </a:r>
            <a:r>
              <a:rPr sz="3200" spc="28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los</a:t>
            </a:r>
            <a:r>
              <a:rPr sz="3200" spc="29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fotones</a:t>
            </a:r>
            <a:r>
              <a:rPr sz="3200" spc="285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3200" spc="-10" dirty="0">
                <a:solidFill>
                  <a:schemeClr val="bg2">
                    <a:lumMod val="25000"/>
                  </a:schemeClr>
                </a:solidFill>
                <a:latin typeface="Times New Roman"/>
                <a:cs typeface="Times New Roman"/>
              </a:rPr>
              <a:t>están alineados</a:t>
            </a:r>
            <a:endParaRPr sz="3200" dirty="0">
              <a:solidFill>
                <a:schemeClr val="bg2">
                  <a:lumMod val="2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EAB89E94-BF7D-2B15-949F-271D81A64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A26462C-6439-42D0-DEA7-F3C2E89E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4419600"/>
            <a:ext cx="2838450" cy="28384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02206" y="2958570"/>
            <a:ext cx="3001010" cy="3218815"/>
            <a:chOff x="9202206" y="2958570"/>
            <a:chExt cx="3001010" cy="3218815"/>
          </a:xfrm>
        </p:grpSpPr>
        <p:sp>
          <p:nvSpPr>
            <p:cNvPr id="3" name="object 3"/>
            <p:cNvSpPr/>
            <p:nvPr/>
          </p:nvSpPr>
          <p:spPr>
            <a:xfrm>
              <a:off x="9206969" y="2963333"/>
              <a:ext cx="2981960" cy="3209290"/>
            </a:xfrm>
            <a:custGeom>
              <a:avLst/>
              <a:gdLst/>
              <a:ahLst/>
              <a:cxnLst/>
              <a:rect l="l" t="t" r="r" b="b"/>
              <a:pathLst>
                <a:path w="2981959" h="3209290">
                  <a:moveTo>
                    <a:pt x="2981856" y="0"/>
                  </a:moveTo>
                  <a:lnTo>
                    <a:pt x="2069042" y="912811"/>
                  </a:lnTo>
                </a:path>
                <a:path w="2981959" h="3209290">
                  <a:moveTo>
                    <a:pt x="2981856" y="227010"/>
                  </a:moveTo>
                  <a:lnTo>
                    <a:pt x="0" y="3208866"/>
                  </a:lnTo>
                </a:path>
                <a:path w="2981959" h="3209290">
                  <a:moveTo>
                    <a:pt x="2981856" y="321734"/>
                  </a:moveTo>
                  <a:lnTo>
                    <a:pt x="1085323" y="2218266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443103" y="3131080"/>
              <a:ext cx="1746250" cy="1822450"/>
            </a:xfrm>
            <a:custGeom>
              <a:avLst/>
              <a:gdLst/>
              <a:ahLst/>
              <a:cxnLst/>
              <a:rect l="l" t="t" r="r" b="b"/>
              <a:pathLst>
                <a:path w="1746250" h="1822450">
                  <a:moveTo>
                    <a:pt x="1745721" y="0"/>
                  </a:moveTo>
                  <a:lnTo>
                    <a:pt x="0" y="1745719"/>
                  </a:lnTo>
                </a:path>
                <a:path w="1746250" h="1822450">
                  <a:moveTo>
                    <a:pt x="1745724" y="551921"/>
                  </a:moveTo>
                  <a:lnTo>
                    <a:pt x="475722" y="1821919"/>
                  </a:lnTo>
                </a:path>
              </a:pathLst>
            </a:custGeom>
            <a:ln w="285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757237" y="458803"/>
            <a:ext cx="11129962" cy="1179143"/>
          </a:xfrm>
          <a:prstGeom prst="rect">
            <a:avLst/>
          </a:prstGeom>
        </p:spPr>
        <p:txBody>
          <a:bodyPr vert="horz" wrap="square" lIns="0" tIns="558139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EL</a:t>
            </a:r>
            <a:r>
              <a:rPr sz="4000" spc="-75" dirty="0"/>
              <a:t> </a:t>
            </a:r>
            <a:r>
              <a:rPr sz="4000" dirty="0"/>
              <a:t>ADN</a:t>
            </a:r>
            <a:r>
              <a:rPr sz="4000" spc="-70" dirty="0"/>
              <a:t> </a:t>
            </a:r>
            <a:r>
              <a:rPr sz="4000" dirty="0"/>
              <a:t>Y</a:t>
            </a:r>
            <a:r>
              <a:rPr sz="4000" spc="-70" dirty="0"/>
              <a:t> </a:t>
            </a:r>
            <a:r>
              <a:rPr sz="4000" dirty="0"/>
              <a:t>LA</a:t>
            </a:r>
            <a:r>
              <a:rPr sz="4000" spc="-70" dirty="0"/>
              <a:t> </a:t>
            </a:r>
            <a:r>
              <a:rPr sz="4000" dirty="0"/>
              <a:t>PERSONA</a:t>
            </a:r>
            <a:r>
              <a:rPr sz="4000" spc="-70" dirty="0"/>
              <a:t> </a:t>
            </a:r>
            <a:r>
              <a:rPr sz="4000" dirty="0"/>
              <a:t>Y</a:t>
            </a:r>
            <a:r>
              <a:rPr sz="4000" spc="-70" dirty="0"/>
              <a:t> </a:t>
            </a:r>
            <a:r>
              <a:rPr sz="4000" spc="-25" dirty="0"/>
              <a:t>SUS </a:t>
            </a:r>
            <a:r>
              <a:rPr sz="4000" spc="-10" dirty="0"/>
              <a:t>EFECTOS</a:t>
            </a:r>
            <a:endParaRPr sz="4000" dirty="0"/>
          </a:p>
        </p:txBody>
      </p:sp>
      <p:sp>
        <p:nvSpPr>
          <p:cNvPr id="6" name="object 6"/>
          <p:cNvSpPr txBox="1">
            <a:spLocks noGrp="1"/>
          </p:cNvSpPr>
          <p:nvPr>
            <p:ph type="subTitle" idx="4"/>
          </p:nvPr>
        </p:nvSpPr>
        <p:spPr>
          <a:xfrm>
            <a:off x="757237" y="3131080"/>
            <a:ext cx="6938962" cy="1172286"/>
          </a:xfrm>
          <a:prstGeom prst="rect">
            <a:avLst/>
          </a:prstGeom>
        </p:spPr>
        <p:txBody>
          <a:bodyPr vert="horz" wrap="square" lIns="0" tIns="3379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20" dirty="0">
                <a:solidFill>
                  <a:srgbClr val="0F486F"/>
                </a:solidFill>
              </a:rPr>
              <a:t>EXPERIMENTO</a:t>
            </a:r>
            <a:r>
              <a:rPr sz="5400" spc="-229" dirty="0">
                <a:solidFill>
                  <a:srgbClr val="0F486F"/>
                </a:solidFill>
              </a:rPr>
              <a:t> </a:t>
            </a:r>
            <a:r>
              <a:rPr lang="es-ES" sz="5400" spc="-229" dirty="0">
                <a:solidFill>
                  <a:srgbClr val="0F486F"/>
                </a:solidFill>
              </a:rPr>
              <a:t> </a:t>
            </a:r>
            <a:r>
              <a:rPr sz="5400" spc="-50" dirty="0">
                <a:solidFill>
                  <a:srgbClr val="0F486F"/>
                </a:solidFill>
              </a:rPr>
              <a:t>2</a:t>
            </a:r>
            <a:endParaRPr sz="54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B1EC09D-2144-95E4-16C4-4C1AF78F2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4419600"/>
            <a:ext cx="2838450" cy="2838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800" y="1680631"/>
            <a:ext cx="10439400" cy="38651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5080" indent="-445134" algn="just">
              <a:lnSpc>
                <a:spcPct val="100000"/>
              </a:lnSpc>
              <a:spcBef>
                <a:spcPts val="100"/>
              </a:spcBef>
            </a:pPr>
            <a:r>
              <a:rPr sz="2550" spc="505" dirty="0">
                <a:solidFill>
                  <a:srgbClr val="FFFFFF"/>
                </a:solidFill>
                <a:latin typeface="Lucida Sans Unicode"/>
                <a:cs typeface="Lucida Sans Unicode"/>
              </a:rPr>
              <a:t>▶</a:t>
            </a:r>
            <a:r>
              <a:rPr sz="2550" spc="13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endParaRPr lang="es-ES" sz="2550" spc="135" dirty="0">
              <a:solidFill>
                <a:srgbClr val="FFFFFF"/>
              </a:solidFill>
              <a:latin typeface="Lucida Sans Unicode"/>
              <a:cs typeface="Lucida Sans Unicode"/>
            </a:endParaRPr>
          </a:p>
          <a:p>
            <a:pPr marL="457200" marR="5080" indent="-445134" algn="just">
              <a:lnSpc>
                <a:spcPct val="100000"/>
              </a:lnSpc>
              <a:spcBef>
                <a:spcPts val="100"/>
              </a:spcBef>
            </a:pPr>
            <a:r>
              <a:rPr lang="es-CL" sz="2550" spc="135" dirty="0">
                <a:solidFill>
                  <a:srgbClr val="FFFFFF"/>
                </a:solidFill>
                <a:latin typeface="Lucida Sans Unicode"/>
                <a:cs typeface="Lucida Sans Unicode"/>
              </a:rPr>
              <a:t>  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Se</a:t>
            </a:r>
            <a:r>
              <a:rPr sz="3200" spc="53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saca</a:t>
            </a:r>
            <a:r>
              <a:rPr sz="3200" spc="53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ADN</a:t>
            </a:r>
            <a:r>
              <a:rPr sz="3200" spc="53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de</a:t>
            </a:r>
            <a:r>
              <a:rPr sz="3200" spc="53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la</a:t>
            </a:r>
            <a:r>
              <a:rPr sz="3200" spc="53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boca</a:t>
            </a:r>
            <a:r>
              <a:rPr sz="3200" spc="5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de</a:t>
            </a:r>
            <a:r>
              <a:rPr sz="3200" spc="53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un</a:t>
            </a:r>
            <a:r>
              <a:rPr sz="3200" spc="53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voluntario</a:t>
            </a:r>
            <a:r>
              <a:rPr sz="3200" spc="53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y</a:t>
            </a:r>
            <a:r>
              <a:rPr sz="3200" spc="53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F486F"/>
                </a:solidFill>
                <a:latin typeface="Times New Roman"/>
                <a:cs typeface="Times New Roman"/>
              </a:rPr>
              <a:t>se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pone</a:t>
            </a:r>
            <a:r>
              <a:rPr sz="3200" spc="16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ese</a:t>
            </a:r>
            <a:r>
              <a:rPr sz="3200" spc="16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lang="es-ES" sz="3200" spc="160" dirty="0">
                <a:solidFill>
                  <a:srgbClr val="0F486F"/>
                </a:solidFill>
                <a:latin typeface="Times New Roman"/>
                <a:cs typeface="Times New Roman"/>
              </a:rPr>
              <a:t>ADN</a:t>
            </a:r>
            <a:r>
              <a:rPr sz="3200" spc="16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en</a:t>
            </a:r>
            <a:r>
              <a:rPr sz="3200" spc="16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un</a:t>
            </a:r>
            <a:r>
              <a:rPr sz="3200" spc="17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dispositivo</a:t>
            </a:r>
            <a:r>
              <a:rPr sz="3200" spc="16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en</a:t>
            </a:r>
            <a:r>
              <a:rPr sz="3200" spc="16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una</a:t>
            </a:r>
            <a:r>
              <a:rPr sz="3200" spc="16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0F486F"/>
                </a:solidFill>
                <a:latin typeface="Times New Roman"/>
                <a:cs typeface="Times New Roman"/>
              </a:rPr>
              <a:t>habitación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de</a:t>
            </a:r>
            <a:r>
              <a:rPr sz="3200" spc="505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un</a:t>
            </a:r>
            <a:r>
              <a:rPr sz="3200" spc="509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edificio.</a:t>
            </a:r>
            <a:r>
              <a:rPr sz="3200" spc="505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El</a:t>
            </a:r>
            <a:r>
              <a:rPr sz="3200" spc="509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voluntario</a:t>
            </a:r>
            <a:r>
              <a:rPr sz="3200" spc="505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está</a:t>
            </a:r>
            <a:r>
              <a:rPr sz="3200" spc="509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en</a:t>
            </a:r>
            <a:r>
              <a:rPr sz="3200" spc="505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spc="-20" dirty="0">
                <a:solidFill>
                  <a:srgbClr val="0F486F"/>
                </a:solidFill>
                <a:latin typeface="Times New Roman"/>
                <a:cs typeface="Times New Roman"/>
              </a:rPr>
              <a:t>otra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habitación</a:t>
            </a:r>
            <a:r>
              <a:rPr sz="3200" spc="114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del</a:t>
            </a:r>
            <a:r>
              <a:rPr sz="3200" spc="114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edificio</a:t>
            </a:r>
            <a:r>
              <a:rPr sz="3200" spc="12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y</a:t>
            </a:r>
            <a:r>
              <a:rPr sz="3200" spc="12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se</a:t>
            </a:r>
            <a:r>
              <a:rPr sz="3200" spc="114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lo</a:t>
            </a:r>
            <a:r>
              <a:rPr sz="3200" spc="12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somete</a:t>
            </a:r>
            <a:r>
              <a:rPr sz="3200" spc="114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a</a:t>
            </a:r>
            <a:r>
              <a:rPr sz="3200" spc="114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0F486F"/>
                </a:solidFill>
                <a:latin typeface="Times New Roman"/>
                <a:cs typeface="Times New Roman"/>
              </a:rPr>
              <a:t>estímulos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emocionales</a:t>
            </a:r>
            <a:r>
              <a:rPr sz="3200" spc="150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de</a:t>
            </a:r>
            <a:r>
              <a:rPr sz="3200" spc="150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ira,</a:t>
            </a:r>
            <a:r>
              <a:rPr sz="3200" spc="155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miedo,</a:t>
            </a:r>
            <a:r>
              <a:rPr sz="3200" spc="150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alegría,</a:t>
            </a:r>
            <a:r>
              <a:rPr sz="3200" spc="155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tristeza</a:t>
            </a:r>
            <a:r>
              <a:rPr sz="3200" spc="150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spc="-50" dirty="0">
                <a:solidFill>
                  <a:srgbClr val="0F486F"/>
                </a:solidFill>
                <a:latin typeface="Times New Roman"/>
                <a:cs typeface="Times New Roman"/>
              </a:rPr>
              <a:t>y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observan</a:t>
            </a:r>
            <a:r>
              <a:rPr sz="3200" spc="52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que</a:t>
            </a:r>
            <a:r>
              <a:rPr sz="3200" spc="5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en</a:t>
            </a:r>
            <a:r>
              <a:rPr sz="3200" spc="5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el</a:t>
            </a:r>
            <a:r>
              <a:rPr sz="3200" spc="5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mismo</a:t>
            </a:r>
            <a:r>
              <a:rPr sz="3200" spc="52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momento,</a:t>
            </a:r>
            <a:r>
              <a:rPr sz="3200" spc="5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en</a:t>
            </a:r>
            <a:r>
              <a:rPr sz="3200" spc="5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la</a:t>
            </a:r>
            <a:r>
              <a:rPr sz="3200" spc="5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spc="-20" dirty="0">
                <a:solidFill>
                  <a:srgbClr val="0F486F"/>
                </a:solidFill>
                <a:latin typeface="Times New Roman"/>
                <a:cs typeface="Times New Roman"/>
              </a:rPr>
              <a:t>otra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habitación</a:t>
            </a:r>
            <a:r>
              <a:rPr sz="3200" spc="415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el</a:t>
            </a:r>
            <a:r>
              <a:rPr sz="3200" spc="409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ADN</a:t>
            </a:r>
            <a:r>
              <a:rPr sz="3200" spc="415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tenía</a:t>
            </a:r>
            <a:r>
              <a:rPr sz="3200" spc="415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los</a:t>
            </a:r>
            <a:r>
              <a:rPr sz="3200" spc="415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mismos</a:t>
            </a:r>
            <a:r>
              <a:rPr sz="3200" spc="409" dirty="0">
                <a:solidFill>
                  <a:srgbClr val="0F486F"/>
                </a:solidFill>
                <a:latin typeface="Times New Roman"/>
                <a:cs typeface="Times New Roman"/>
              </a:rPr>
              <a:t>  </a:t>
            </a:r>
            <a:r>
              <a:rPr sz="3200" spc="-10" dirty="0">
                <a:solidFill>
                  <a:srgbClr val="0F486F"/>
                </a:solidFill>
                <a:latin typeface="Times New Roman"/>
                <a:cs typeface="Times New Roman"/>
              </a:rPr>
              <a:t>picos emocionales</a:t>
            </a:r>
            <a:r>
              <a:rPr sz="3200" spc="-7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que</a:t>
            </a:r>
            <a:r>
              <a:rPr sz="3200" spc="-6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el</a:t>
            </a:r>
            <a:r>
              <a:rPr sz="3200" spc="-6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0F486F"/>
                </a:solidFill>
                <a:latin typeface="Times New Roman"/>
                <a:cs typeface="Times New Roman"/>
              </a:rPr>
              <a:t>voluntario</a:t>
            </a:r>
            <a:r>
              <a:rPr sz="2800" spc="-10" dirty="0">
                <a:solidFill>
                  <a:srgbClr val="0F486F"/>
                </a:solidFill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C182EE3-EB78-B99B-8776-C0E7E2877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D7F115-3716-BFAF-E471-163AA86A13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4419600"/>
            <a:ext cx="2838450" cy="28384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01819" y="2116"/>
            <a:ext cx="6102985" cy="6176645"/>
            <a:chOff x="6101819" y="2116"/>
            <a:chExt cx="6102985" cy="6176645"/>
          </a:xfrm>
        </p:grpSpPr>
        <p:sp>
          <p:nvSpPr>
            <p:cNvPr id="3" name="object 3"/>
            <p:cNvSpPr/>
            <p:nvPr/>
          </p:nvSpPr>
          <p:spPr>
            <a:xfrm>
              <a:off x="6108169" y="8466"/>
              <a:ext cx="6080760" cy="6163945"/>
            </a:xfrm>
            <a:custGeom>
              <a:avLst/>
              <a:gdLst/>
              <a:ahLst/>
              <a:cxnLst/>
              <a:rect l="l" t="t" r="r" b="b"/>
              <a:pathLst>
                <a:path w="6080759" h="6163945">
                  <a:moveTo>
                    <a:pt x="5929841" y="0"/>
                  </a:moveTo>
                  <a:lnTo>
                    <a:pt x="2119841" y="3810000"/>
                  </a:lnTo>
                </a:path>
                <a:path w="6080759" h="6163945">
                  <a:moveTo>
                    <a:pt x="6080654" y="83077"/>
                  </a:moveTo>
                  <a:lnTo>
                    <a:pt x="0" y="6163732"/>
                  </a:lnTo>
                </a:path>
                <a:path w="6080759" h="6163945">
                  <a:moveTo>
                    <a:pt x="6080654" y="220132"/>
                  </a:moveTo>
                  <a:lnTo>
                    <a:pt x="1127654" y="5173132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35836" y="32278"/>
              <a:ext cx="4853305" cy="4921250"/>
            </a:xfrm>
            <a:custGeom>
              <a:avLst/>
              <a:gdLst/>
              <a:ahLst/>
              <a:cxnLst/>
              <a:rect l="l" t="t" r="r" b="b"/>
              <a:pathLst>
                <a:path w="4853305" h="4921250">
                  <a:moveTo>
                    <a:pt x="4852988" y="0"/>
                  </a:moveTo>
                  <a:lnTo>
                    <a:pt x="0" y="4852989"/>
                  </a:lnTo>
                </a:path>
                <a:path w="4853305" h="4921250">
                  <a:moveTo>
                    <a:pt x="4852988" y="577322"/>
                  </a:moveTo>
                  <a:lnTo>
                    <a:pt x="509588" y="4920721"/>
                  </a:lnTo>
                </a:path>
              </a:pathLst>
            </a:custGeom>
            <a:ln w="317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57237" y="743356"/>
            <a:ext cx="10672763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4000" dirty="0">
                <a:solidFill>
                  <a:schemeClr val="bg1"/>
                </a:solidFill>
                <a:latin typeface="Times New Roman"/>
                <a:cs typeface="Times New Roman"/>
              </a:rPr>
              <a:t>EL</a:t>
            </a:r>
            <a:r>
              <a:rPr sz="4000" spc="-3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chemeClr val="bg1"/>
                </a:solidFill>
                <a:latin typeface="Times New Roman"/>
                <a:cs typeface="Times New Roman"/>
              </a:rPr>
              <a:t>CORAZON</a:t>
            </a:r>
            <a:r>
              <a:rPr sz="4000" spc="-1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4000" spc="-10" dirty="0">
                <a:solidFill>
                  <a:schemeClr val="bg1"/>
                </a:solidFill>
                <a:latin typeface="Times New Roman"/>
                <a:cs typeface="Times New Roman"/>
              </a:rPr>
              <a:t>HUMANO </a:t>
            </a:r>
            <a:r>
              <a:rPr sz="4000" dirty="0">
                <a:solidFill>
                  <a:schemeClr val="bg1"/>
                </a:solidFill>
                <a:latin typeface="Times New Roman"/>
                <a:cs typeface="Times New Roman"/>
              </a:rPr>
              <a:t>COMO</a:t>
            </a:r>
            <a:r>
              <a:rPr sz="4000" spc="-1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4000" spc="-10" dirty="0">
                <a:solidFill>
                  <a:schemeClr val="bg1"/>
                </a:solidFill>
                <a:latin typeface="Times New Roman"/>
                <a:cs typeface="Times New Roman"/>
              </a:rPr>
              <a:t>CAMPO MAGNETICO</a:t>
            </a:r>
            <a:endParaRPr sz="4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ubTitle" idx="4"/>
          </p:nvPr>
        </p:nvSpPr>
        <p:spPr>
          <a:xfrm>
            <a:off x="757237" y="3429000"/>
            <a:ext cx="7472362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20" dirty="0">
                <a:solidFill>
                  <a:srgbClr val="000000"/>
                </a:solidFill>
              </a:rPr>
              <a:t>EXPERIMENT</a:t>
            </a:r>
            <a:r>
              <a:rPr lang="es-ES" sz="5400" spc="-20" dirty="0">
                <a:solidFill>
                  <a:srgbClr val="000000"/>
                </a:solidFill>
              </a:rPr>
              <a:t>O  </a:t>
            </a:r>
            <a:r>
              <a:rPr sz="5400" spc="-50" dirty="0">
                <a:solidFill>
                  <a:srgbClr val="000000"/>
                </a:solidFill>
              </a:rPr>
              <a:t>3</a:t>
            </a:r>
            <a:endParaRPr sz="54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292FE4F-2218-AA52-5AC7-40D53B96A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4419600"/>
            <a:ext cx="2838450" cy="2838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2209800"/>
            <a:ext cx="11049000" cy="41729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5080" indent="-445134" algn="just">
              <a:lnSpc>
                <a:spcPct val="100000"/>
              </a:lnSpc>
              <a:spcBef>
                <a:spcPts val="100"/>
              </a:spcBef>
            </a:pPr>
            <a:r>
              <a:rPr sz="2550" spc="505" dirty="0">
                <a:solidFill>
                  <a:srgbClr val="FFFFFF"/>
                </a:solidFill>
                <a:latin typeface="Lucida Sans Unicode"/>
                <a:cs typeface="Lucida Sans Unicode"/>
              </a:rPr>
              <a:t>▶</a:t>
            </a:r>
            <a:r>
              <a:rPr sz="2550" spc="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endParaRPr lang="es-ES" sz="2550" spc="114" dirty="0">
              <a:solidFill>
                <a:srgbClr val="FFFFFF"/>
              </a:solidFill>
              <a:latin typeface="Lucida Sans Unicode"/>
              <a:cs typeface="Lucida Sans Unicode"/>
            </a:endParaRPr>
          </a:p>
          <a:p>
            <a:pPr marL="457200" marR="5080" indent="-445134" algn="just">
              <a:lnSpc>
                <a:spcPct val="100000"/>
              </a:lnSpc>
              <a:spcBef>
                <a:spcPts val="100"/>
              </a:spcBef>
            </a:pPr>
            <a:r>
              <a:rPr lang="es-CL" sz="2550" spc="114" dirty="0">
                <a:solidFill>
                  <a:srgbClr val="FFFFFF"/>
                </a:solidFill>
                <a:latin typeface="Lucida Sans Unicode"/>
                <a:cs typeface="Lucida Sans Unicode"/>
              </a:rPr>
              <a:t>   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Se</a:t>
            </a:r>
            <a:r>
              <a:rPr sz="3200" spc="24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toma</a:t>
            </a:r>
            <a:r>
              <a:rPr sz="3200" spc="24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ADN</a:t>
            </a:r>
            <a:r>
              <a:rPr sz="3200" spc="254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de</a:t>
            </a:r>
            <a:r>
              <a:rPr sz="3200" spc="24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una</a:t>
            </a:r>
            <a:r>
              <a:rPr sz="3200" spc="24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persona,</a:t>
            </a:r>
            <a:r>
              <a:rPr sz="3200" spc="25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se</a:t>
            </a:r>
            <a:r>
              <a:rPr sz="3200" spc="25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aísla</a:t>
            </a:r>
            <a:r>
              <a:rPr sz="3200" spc="24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el</a:t>
            </a:r>
            <a:r>
              <a:rPr sz="3200" spc="24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ADN</a:t>
            </a:r>
            <a:r>
              <a:rPr sz="3200" spc="25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y</a:t>
            </a:r>
            <a:r>
              <a:rPr sz="3200" spc="254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F486F"/>
                </a:solidFill>
                <a:latin typeface="Times New Roman"/>
                <a:cs typeface="Times New Roman"/>
              </a:rPr>
              <a:t>se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entrena</a:t>
            </a:r>
            <a:r>
              <a:rPr sz="3200" spc="20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personas</a:t>
            </a:r>
            <a:r>
              <a:rPr sz="3200" spc="20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y</a:t>
            </a:r>
            <a:r>
              <a:rPr sz="3200" spc="20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se</a:t>
            </a:r>
            <a:r>
              <a:rPr sz="3200" spc="20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las</a:t>
            </a:r>
            <a:r>
              <a:rPr sz="3200" spc="20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capacita</a:t>
            </a:r>
            <a:r>
              <a:rPr sz="3200" spc="20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para</a:t>
            </a:r>
            <a:r>
              <a:rPr sz="3200" spc="20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0F486F"/>
                </a:solidFill>
                <a:latin typeface="Times New Roman"/>
                <a:cs typeface="Times New Roman"/>
              </a:rPr>
              <a:t>determinadas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emociones</a:t>
            </a:r>
            <a:r>
              <a:rPr sz="3200" spc="-18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0F486F"/>
                </a:solidFill>
                <a:latin typeface="Times New Roman"/>
                <a:cs typeface="Times New Roman"/>
              </a:rPr>
              <a:t>humanas.</a:t>
            </a:r>
            <a:endParaRPr sz="3200" dirty="0">
              <a:latin typeface="Times New Roman"/>
              <a:cs typeface="Times New Roman"/>
            </a:endParaRPr>
          </a:p>
          <a:p>
            <a:pPr marL="457200" marR="5715" indent="-445134" algn="just">
              <a:lnSpc>
                <a:spcPct val="100000"/>
              </a:lnSpc>
              <a:spcBef>
                <a:spcPts val="1240"/>
              </a:spcBef>
            </a:pPr>
            <a:r>
              <a:rPr sz="2550" spc="505" dirty="0">
                <a:solidFill>
                  <a:srgbClr val="FFFFFF"/>
                </a:solidFill>
                <a:latin typeface="Lucida Sans Unicode"/>
                <a:cs typeface="Lucida Sans Unicode"/>
              </a:rPr>
              <a:t>▶</a:t>
            </a:r>
            <a:r>
              <a:rPr sz="2550" spc="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Se</a:t>
            </a:r>
            <a:r>
              <a:rPr sz="3200" spc="24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mide</a:t>
            </a:r>
            <a:r>
              <a:rPr sz="3200" spc="24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el</a:t>
            </a:r>
            <a:r>
              <a:rPr sz="3200" spc="23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modo</a:t>
            </a:r>
            <a:r>
              <a:rPr sz="3200" spc="24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en</a:t>
            </a:r>
            <a:r>
              <a:rPr sz="3200" spc="24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que</a:t>
            </a:r>
            <a:r>
              <a:rPr sz="3200" spc="24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el</a:t>
            </a:r>
            <a:r>
              <a:rPr sz="3200" spc="24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ADN</a:t>
            </a:r>
            <a:r>
              <a:rPr sz="3200" spc="24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responde</a:t>
            </a:r>
            <a:r>
              <a:rPr sz="3200" spc="24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aislado</a:t>
            </a:r>
            <a:r>
              <a:rPr sz="3200" spc="24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spc="-50" dirty="0">
                <a:solidFill>
                  <a:srgbClr val="0F486F"/>
                </a:solidFill>
                <a:latin typeface="Times New Roman"/>
                <a:cs typeface="Times New Roman"/>
              </a:rPr>
              <a:t>a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esas</a:t>
            </a:r>
            <a:r>
              <a:rPr sz="3200" spc="-7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0F486F"/>
                </a:solidFill>
                <a:latin typeface="Times New Roman"/>
                <a:cs typeface="Times New Roman"/>
              </a:rPr>
              <a:t>emociones.</a:t>
            </a:r>
            <a:endParaRPr sz="32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240"/>
              </a:spcBef>
            </a:pPr>
            <a:r>
              <a:rPr sz="2550" spc="505" dirty="0">
                <a:solidFill>
                  <a:srgbClr val="FFFFFF"/>
                </a:solidFill>
                <a:latin typeface="Lucida Sans Unicode"/>
                <a:cs typeface="Lucida Sans Unicode"/>
              </a:rPr>
              <a:t>▶</a:t>
            </a:r>
            <a:r>
              <a:rPr sz="2550" spc="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Ante</a:t>
            </a:r>
            <a:r>
              <a:rPr sz="3200" spc="1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 err="1">
                <a:solidFill>
                  <a:srgbClr val="0F486F"/>
                </a:solidFill>
                <a:latin typeface="Times New Roman"/>
                <a:cs typeface="Times New Roman"/>
              </a:rPr>
              <a:t>el</a:t>
            </a:r>
            <a:r>
              <a:rPr sz="3200" spc="1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amor</a:t>
            </a:r>
            <a:r>
              <a:rPr lang="es-ES" sz="3200" dirty="0">
                <a:solidFill>
                  <a:srgbClr val="0F486F"/>
                </a:solidFill>
                <a:latin typeface="Times New Roman"/>
                <a:cs typeface="Times New Roman"/>
              </a:rPr>
              <a:t> y</a:t>
            </a:r>
            <a:r>
              <a:rPr sz="3200" spc="1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 err="1">
                <a:solidFill>
                  <a:srgbClr val="0F486F"/>
                </a:solidFill>
                <a:latin typeface="Times New Roman"/>
                <a:cs typeface="Times New Roman"/>
              </a:rPr>
              <a:t>el</a:t>
            </a:r>
            <a:r>
              <a:rPr sz="3200" spc="1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 err="1">
                <a:solidFill>
                  <a:srgbClr val="0F486F"/>
                </a:solidFill>
                <a:latin typeface="Times New Roman"/>
                <a:cs typeface="Times New Roman"/>
              </a:rPr>
              <a:t>perdón</a:t>
            </a:r>
            <a:r>
              <a:rPr lang="es-ES" sz="3200" dirty="0">
                <a:solidFill>
                  <a:srgbClr val="0F486F"/>
                </a:solidFill>
                <a:latin typeface="Times New Roman"/>
                <a:cs typeface="Times New Roman"/>
              </a:rPr>
              <a:t>,</a:t>
            </a:r>
            <a:r>
              <a:rPr sz="3200" spc="13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el</a:t>
            </a:r>
            <a:r>
              <a:rPr sz="3200" spc="1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ADN</a:t>
            </a:r>
            <a:r>
              <a:rPr sz="3200" spc="1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se</a:t>
            </a:r>
            <a:r>
              <a:rPr sz="3200" spc="1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muestra</a:t>
            </a:r>
            <a:r>
              <a:rPr sz="3200" spc="1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0F486F"/>
                </a:solidFill>
                <a:latin typeface="Times New Roman"/>
                <a:cs typeface="Times New Roman"/>
              </a:rPr>
              <a:t>relajado.</a:t>
            </a:r>
            <a:endParaRPr sz="3200" dirty="0">
              <a:latin typeface="Times New Roman"/>
              <a:cs typeface="Times New Roman"/>
            </a:endParaRPr>
          </a:p>
          <a:p>
            <a:pPr marL="457200" algn="just">
              <a:lnSpc>
                <a:spcPct val="100000"/>
              </a:lnSpc>
            </a:pP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Ante</a:t>
            </a:r>
            <a:r>
              <a:rPr sz="3200" spc="-3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 err="1">
                <a:solidFill>
                  <a:srgbClr val="0F486F"/>
                </a:solidFill>
                <a:latin typeface="Times New Roman"/>
                <a:cs typeface="Times New Roman"/>
              </a:rPr>
              <a:t>el</a:t>
            </a:r>
            <a:r>
              <a:rPr sz="3200" spc="-3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 err="1">
                <a:solidFill>
                  <a:srgbClr val="0F486F"/>
                </a:solidFill>
                <a:latin typeface="Times New Roman"/>
                <a:cs typeface="Times New Roman"/>
              </a:rPr>
              <a:t>odio</a:t>
            </a:r>
            <a:r>
              <a:rPr lang="es-ES" sz="3200" dirty="0">
                <a:solidFill>
                  <a:srgbClr val="0F486F"/>
                </a:solidFill>
                <a:latin typeface="Times New Roman"/>
                <a:cs typeface="Times New Roman"/>
              </a:rPr>
              <a:t> y</a:t>
            </a:r>
            <a:r>
              <a:rPr sz="3200" spc="-30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la</a:t>
            </a:r>
            <a:r>
              <a:rPr sz="3200" spc="-3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ira,</a:t>
            </a:r>
            <a:r>
              <a:rPr sz="3200" spc="-2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F486F"/>
                </a:solidFill>
                <a:latin typeface="Times New Roman"/>
                <a:cs typeface="Times New Roman"/>
              </a:rPr>
              <a:t>se</a:t>
            </a:r>
            <a:r>
              <a:rPr sz="3200" spc="-35" dirty="0">
                <a:solidFill>
                  <a:srgbClr val="0F486F"/>
                </a:solidFill>
                <a:latin typeface="Times New Roman"/>
                <a:cs typeface="Times New Roman"/>
              </a:rPr>
              <a:t> </a:t>
            </a:r>
            <a:r>
              <a:rPr sz="3200" spc="-10" dirty="0" err="1">
                <a:solidFill>
                  <a:srgbClr val="0F486F"/>
                </a:solidFill>
                <a:latin typeface="Times New Roman"/>
                <a:cs typeface="Times New Roman"/>
              </a:rPr>
              <a:t>contrae</a:t>
            </a:r>
            <a:r>
              <a:rPr lang="es-ES" sz="3200" spc="-10" dirty="0">
                <a:solidFill>
                  <a:srgbClr val="0F486F"/>
                </a:solidFill>
                <a:latin typeface="Times New Roman"/>
                <a:cs typeface="Times New Roman"/>
              </a:rPr>
              <a:t>.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9769F67-B741-3140-827F-A4F14AAC8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389237-BB30-B07A-F8ED-FCEF7C74F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4419600"/>
            <a:ext cx="2838450" cy="2838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6800" y="533400"/>
            <a:ext cx="10058399" cy="5377434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3190240">
              <a:lnSpc>
                <a:spcPct val="100000"/>
              </a:lnSpc>
              <a:spcBef>
                <a:spcPts val="985"/>
              </a:spcBef>
            </a:pPr>
            <a:endParaRPr lang="es-ES" sz="3200" spc="-10" dirty="0">
              <a:latin typeface="Times New Roman"/>
              <a:cs typeface="Times New Roman"/>
            </a:endParaRPr>
          </a:p>
          <a:p>
            <a:pPr marL="3190240">
              <a:lnSpc>
                <a:spcPct val="100000"/>
              </a:lnSpc>
              <a:spcBef>
                <a:spcPts val="985"/>
              </a:spcBef>
            </a:pPr>
            <a:r>
              <a:rPr sz="3200" spc="-10" dirty="0">
                <a:solidFill>
                  <a:schemeClr val="bg1"/>
                </a:solidFill>
                <a:latin typeface="Times New Roman"/>
                <a:cs typeface="Times New Roman"/>
              </a:rPr>
              <a:t>CONCLUSIONES</a:t>
            </a:r>
            <a:endParaRPr lang="es-CL" sz="2400" spc="-1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190240">
              <a:lnSpc>
                <a:spcPct val="100000"/>
              </a:lnSpc>
              <a:spcBef>
                <a:spcPts val="98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333375" marR="5080" indent="-321310">
              <a:lnSpc>
                <a:spcPts val="3890"/>
              </a:lnSpc>
              <a:spcBef>
                <a:spcPts val="1375"/>
              </a:spcBef>
              <a:buSzPct val="79166"/>
              <a:buFont typeface="Lucida Sans Unicode"/>
              <a:buChar char="□"/>
              <a:tabLst>
                <a:tab pos="334645" algn="l"/>
              </a:tabLst>
            </a:pPr>
            <a:endParaRPr lang="es-ES" sz="2400" dirty="0">
              <a:latin typeface="Times New Roman"/>
              <a:cs typeface="Times New Roman"/>
            </a:endParaRPr>
          </a:p>
          <a:p>
            <a:pPr marL="333375" marR="5080" indent="-321310">
              <a:lnSpc>
                <a:spcPts val="3890"/>
              </a:lnSpc>
              <a:spcBef>
                <a:spcPts val="1375"/>
              </a:spcBef>
              <a:buSzPct val="79166"/>
              <a:buFont typeface="Lucida Sans Unicode"/>
              <a:buChar char="□"/>
              <a:tabLst>
                <a:tab pos="334645" algn="l"/>
              </a:tabLst>
            </a:pPr>
            <a:r>
              <a:rPr sz="2400" dirty="0">
                <a:latin typeface="Times New Roman"/>
                <a:cs typeface="Times New Roman"/>
              </a:rPr>
              <a:t>1.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ADN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TIENE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EFECTO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DIRECTO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EN 	</a:t>
            </a:r>
            <a:r>
              <a:rPr sz="2400" dirty="0">
                <a:latin typeface="Times New Roman"/>
                <a:cs typeface="Times New Roman"/>
              </a:rPr>
              <a:t>NUESTRO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MUNDO</a:t>
            </a:r>
            <a:endParaRPr sz="2400" dirty="0">
              <a:latin typeface="Times New Roman"/>
              <a:cs typeface="Times New Roman"/>
            </a:endParaRPr>
          </a:p>
          <a:p>
            <a:pPr marL="333375" marR="675640" indent="-321310">
              <a:lnSpc>
                <a:spcPts val="3890"/>
              </a:lnSpc>
              <a:spcBef>
                <a:spcPts val="1320"/>
              </a:spcBef>
              <a:buSzPct val="79166"/>
              <a:buFont typeface="Lucida Sans Unicode"/>
              <a:buChar char="□"/>
              <a:tabLst>
                <a:tab pos="334645" algn="l"/>
              </a:tabLst>
            </a:pPr>
            <a:r>
              <a:rPr sz="2400" dirty="0">
                <a:latin typeface="Times New Roman"/>
                <a:cs typeface="Times New Roman"/>
              </a:rPr>
              <a:t>2.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EFECTO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MISMO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NO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ESA 	</a:t>
            </a:r>
            <a:r>
              <a:rPr sz="2400" dirty="0">
                <a:latin typeface="Times New Roman"/>
                <a:cs typeface="Times New Roman"/>
              </a:rPr>
              <a:t>LIMITADO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POR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TIEMPO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ESPACIO</a:t>
            </a:r>
            <a:endParaRPr sz="2400" dirty="0">
              <a:latin typeface="Times New Roman"/>
              <a:cs typeface="Times New Roman"/>
            </a:endParaRPr>
          </a:p>
          <a:p>
            <a:pPr marL="333375" marR="17145" indent="-321310">
              <a:lnSpc>
                <a:spcPts val="3890"/>
              </a:lnSpc>
              <a:spcBef>
                <a:spcPts val="1315"/>
              </a:spcBef>
              <a:buSzPct val="79166"/>
              <a:buFont typeface="Lucida Sans Unicode"/>
              <a:buChar char="□"/>
              <a:tabLst>
                <a:tab pos="334645" algn="l"/>
              </a:tabLst>
            </a:pPr>
            <a:r>
              <a:rPr sz="2400" dirty="0">
                <a:latin typeface="Times New Roman"/>
                <a:cs typeface="Times New Roman"/>
              </a:rPr>
              <a:t>3.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EMOCION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TIENE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CAPACIDAD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DE 	</a:t>
            </a:r>
            <a:r>
              <a:rPr sz="2400" dirty="0">
                <a:latin typeface="Times New Roman"/>
                <a:cs typeface="Times New Roman"/>
              </a:rPr>
              <a:t>CAMBIAR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ADN,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GENERANDO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UN </a:t>
            </a:r>
            <a:r>
              <a:rPr sz="2400" dirty="0">
                <a:latin typeface="Times New Roman"/>
                <a:cs typeface="Times New Roman"/>
              </a:rPr>
              <a:t>EFECTO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MUNDO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QUE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NOS</a:t>
            </a:r>
            <a:r>
              <a:rPr sz="2400" spc="-45" dirty="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RODEA</a:t>
            </a:r>
            <a:endParaRPr sz="2400" dirty="0">
              <a:solidFill>
                <a:schemeClr val="tx2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631B3E-AA7F-DEC1-6CB7-A1D7E6B02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4419600"/>
            <a:ext cx="2838450" cy="2838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4954" y="551297"/>
            <a:ext cx="8761413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T</a:t>
            </a:r>
            <a:r>
              <a:rPr sz="3200" dirty="0"/>
              <a:t>ENEMOS</a:t>
            </a:r>
            <a:r>
              <a:rPr sz="3200" spc="-120" dirty="0"/>
              <a:t> </a:t>
            </a:r>
            <a:r>
              <a:rPr sz="3200" dirty="0"/>
              <a:t>UN</a:t>
            </a:r>
            <a:r>
              <a:rPr sz="3200" spc="-120" dirty="0"/>
              <a:t> </a:t>
            </a:r>
            <a:r>
              <a:rPr sz="3200" dirty="0"/>
              <a:t>PODER</a:t>
            </a:r>
            <a:r>
              <a:rPr sz="3200" spc="-120" dirty="0"/>
              <a:t> </a:t>
            </a:r>
            <a:r>
              <a:rPr sz="3200" dirty="0"/>
              <a:t>DENTRO</a:t>
            </a:r>
            <a:r>
              <a:rPr sz="3200" spc="-120" dirty="0"/>
              <a:t> </a:t>
            </a:r>
            <a:r>
              <a:rPr sz="3200" spc="-10" dirty="0"/>
              <a:t>NUESTRO </a:t>
            </a:r>
            <a:r>
              <a:rPr sz="3200" dirty="0"/>
              <a:t>QUE</a:t>
            </a:r>
            <a:r>
              <a:rPr sz="3200" spc="-85" dirty="0"/>
              <a:t> </a:t>
            </a:r>
            <a:r>
              <a:rPr sz="3200" dirty="0"/>
              <a:t>NO</a:t>
            </a:r>
            <a:r>
              <a:rPr sz="3200" spc="-85" dirty="0"/>
              <a:t> </a:t>
            </a:r>
            <a:r>
              <a:rPr sz="3200" dirty="0"/>
              <a:t>ESTA</a:t>
            </a:r>
            <a:r>
              <a:rPr sz="3200" spc="-85" dirty="0"/>
              <a:t> </a:t>
            </a:r>
            <a:r>
              <a:rPr sz="3200" dirty="0"/>
              <a:t>REGIDO</a:t>
            </a:r>
            <a:r>
              <a:rPr sz="3200" spc="-80" dirty="0"/>
              <a:t> </a:t>
            </a:r>
            <a:r>
              <a:rPr sz="3200" dirty="0"/>
              <a:t>POR</a:t>
            </a:r>
            <a:r>
              <a:rPr sz="3200" spc="-85" dirty="0"/>
              <a:t> </a:t>
            </a:r>
            <a:r>
              <a:rPr sz="3200" spc="-10" dirty="0"/>
              <a:t>LEYES </a:t>
            </a:r>
            <a:r>
              <a:rPr sz="3200" dirty="0"/>
              <a:t>FISICAS</a:t>
            </a:r>
            <a:r>
              <a:rPr sz="3200" spc="-114" dirty="0"/>
              <a:t> </a:t>
            </a:r>
            <a:r>
              <a:rPr sz="3200" dirty="0"/>
              <a:t>SINO</a:t>
            </a:r>
            <a:r>
              <a:rPr sz="3200" spc="-110" dirty="0"/>
              <a:t> </a:t>
            </a:r>
            <a:r>
              <a:rPr sz="3200" spc="-10" dirty="0"/>
              <a:t>CUANTICAS.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1154954" y="3276600"/>
            <a:ext cx="9589246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es-ES" dirty="0"/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PODEMOS</a:t>
            </a:r>
            <a:r>
              <a:rPr spc="-105" dirty="0"/>
              <a:t> </a:t>
            </a:r>
            <a:r>
              <a:rPr spc="-10" dirty="0"/>
              <a:t>PARTICIPAR</a:t>
            </a:r>
            <a:r>
              <a:rPr spc="-105" dirty="0"/>
              <a:t> </a:t>
            </a:r>
            <a:r>
              <a:rPr dirty="0"/>
              <a:t>Y</a:t>
            </a:r>
            <a:r>
              <a:rPr spc="-100" dirty="0"/>
              <a:t> </a:t>
            </a:r>
            <a:r>
              <a:rPr spc="-10" dirty="0"/>
              <a:t>TENER </a:t>
            </a:r>
            <a:r>
              <a:rPr dirty="0"/>
              <a:t>EFECTOS</a:t>
            </a:r>
            <a:r>
              <a:rPr spc="-120" dirty="0"/>
              <a:t> </a:t>
            </a:r>
            <a:r>
              <a:rPr dirty="0"/>
              <a:t>SOBRE</a:t>
            </a:r>
            <a:r>
              <a:rPr spc="-114" dirty="0"/>
              <a:t> </a:t>
            </a:r>
            <a:r>
              <a:rPr dirty="0"/>
              <a:t>NUESTRO</a:t>
            </a:r>
            <a:r>
              <a:rPr spc="-114" dirty="0"/>
              <a:t> </a:t>
            </a:r>
            <a:r>
              <a:rPr spc="-10" dirty="0"/>
              <a:t>MUNDO </a:t>
            </a:r>
            <a:r>
              <a:rPr dirty="0"/>
              <a:t>PROPIO</a:t>
            </a:r>
            <a:r>
              <a:rPr spc="-80" dirty="0"/>
              <a:t> </a:t>
            </a:r>
            <a:r>
              <a:rPr dirty="0"/>
              <a:t>Y</a:t>
            </a:r>
            <a:r>
              <a:rPr spc="-75" dirty="0"/>
              <a:t> </a:t>
            </a:r>
            <a:r>
              <a:rPr dirty="0"/>
              <a:t>EL</a:t>
            </a:r>
            <a:r>
              <a:rPr spc="-80" dirty="0"/>
              <a:t> </a:t>
            </a:r>
            <a:r>
              <a:rPr dirty="0"/>
              <a:t>QUE</a:t>
            </a:r>
            <a:r>
              <a:rPr spc="-75" dirty="0"/>
              <a:t> </a:t>
            </a:r>
            <a:r>
              <a:rPr dirty="0"/>
              <a:t>NOS</a:t>
            </a:r>
            <a:r>
              <a:rPr spc="-80" dirty="0"/>
              <a:t> </a:t>
            </a:r>
            <a:r>
              <a:rPr dirty="0"/>
              <a:t>RODEA</a:t>
            </a:r>
            <a:r>
              <a:rPr spc="-75" dirty="0"/>
              <a:t> </a:t>
            </a:r>
            <a:r>
              <a:rPr spc="-50" dirty="0"/>
              <a:t>A </a:t>
            </a:r>
            <a:r>
              <a:rPr dirty="0"/>
              <a:t>TRAVES</a:t>
            </a:r>
            <a:r>
              <a:rPr spc="-85" dirty="0"/>
              <a:t> </a:t>
            </a:r>
            <a:r>
              <a:rPr dirty="0"/>
              <a:t>DE</a:t>
            </a:r>
            <a:r>
              <a:rPr spc="-85" dirty="0"/>
              <a:t> </a:t>
            </a:r>
            <a:r>
              <a:rPr dirty="0"/>
              <a:t>ESE</a:t>
            </a:r>
            <a:r>
              <a:rPr spc="-85" dirty="0"/>
              <a:t> </a:t>
            </a:r>
            <a:r>
              <a:rPr dirty="0"/>
              <a:t>CAMPO</a:t>
            </a:r>
            <a:r>
              <a:rPr spc="-85" dirty="0"/>
              <a:t> </a:t>
            </a:r>
            <a:r>
              <a:rPr dirty="0"/>
              <a:t>DE</a:t>
            </a:r>
            <a:r>
              <a:rPr spc="-85" dirty="0"/>
              <a:t> </a:t>
            </a:r>
            <a:r>
              <a:rPr spc="-10" dirty="0"/>
              <a:t>CREACION </a:t>
            </a:r>
            <a:r>
              <a:rPr dirty="0"/>
              <a:t>QUE</a:t>
            </a:r>
            <a:r>
              <a:rPr spc="-105" dirty="0"/>
              <a:t> </a:t>
            </a:r>
            <a:r>
              <a:rPr dirty="0"/>
              <a:t>NOS</a:t>
            </a:r>
            <a:r>
              <a:rPr spc="-100" dirty="0"/>
              <a:t> </a:t>
            </a:r>
            <a:r>
              <a:rPr dirty="0"/>
              <a:t>VINCULA</a:t>
            </a:r>
            <a:r>
              <a:rPr spc="-100" dirty="0"/>
              <a:t> </a:t>
            </a:r>
            <a:r>
              <a:rPr spc="-10" dirty="0"/>
              <a:t>CUANTICAMENTE.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355595-5E91-AAAB-BF13-5AC663AA3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366" y="4810966"/>
            <a:ext cx="2447083" cy="2447083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Sala de reuniones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Sala de reuniones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a de reuniones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317</Words>
  <Application>Microsoft Macintosh PowerPoint</Application>
  <PresentationFormat>Panorámica</PresentationFormat>
  <Paragraphs>29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Arial MT</vt:lpstr>
      <vt:lpstr>Century Gothic</vt:lpstr>
      <vt:lpstr>Lucida Sans Unicode</vt:lpstr>
      <vt:lpstr>Times New Roman</vt:lpstr>
      <vt:lpstr>Wingdings 3</vt:lpstr>
      <vt:lpstr>Sala de reuniones Ion</vt:lpstr>
      <vt:lpstr> EXPERIMENTOS CUANTICOS</vt:lpstr>
      <vt:lpstr>RELACION DEL ADN HUMANO CON NUESTRO MUNDO</vt:lpstr>
      <vt:lpstr>Presentación de PowerPoint</vt:lpstr>
      <vt:lpstr>EL ADN Y LA PERSONA Y SUS EFECTOS</vt:lpstr>
      <vt:lpstr>Presentación de PowerPoint</vt:lpstr>
      <vt:lpstr>Presentación de PowerPoint</vt:lpstr>
      <vt:lpstr>Presentación de PowerPoint</vt:lpstr>
      <vt:lpstr>Presentación de PowerPoint</vt:lpstr>
      <vt:lpstr>TENEMOS UN PODER DENTRO NUESTRO QUE NO ESTA REGIDO POR LEYES FISICAS SINO CUANTICAS.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EXPERIMENTOS CUANTICOS</dc:title>
  <cp:lastModifiedBy>Michel Ortega Arancibia</cp:lastModifiedBy>
  <cp:revision>2</cp:revision>
  <dcterms:created xsi:type="dcterms:W3CDTF">2025-06-12T22:04:07Z</dcterms:created>
  <dcterms:modified xsi:type="dcterms:W3CDTF">2025-06-14T23:32:07Z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2025-06-12T00:00:00Z</vt:filetime>
  </property>
  <property fmtid="{D5CDD505-2E9C-101B-9397-08002B2CF9AE}" pid="3" name="Creator">
    <vt:lpwstr>Google</vt:lpwstr>
  </property>
  <property fmtid="{D5CDD505-2E9C-101B-9397-08002B2CF9AE}" pid="4" name="LastSaved">
    <vt:filetime>2025-06-12T00:00:00Z</vt:filetime>
  </property>
</Properties>
</file>